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6" r:id="rId2"/>
    <p:sldId id="257" r:id="rId3"/>
    <p:sldId id="258" r:id="rId4"/>
    <p:sldId id="294" r:id="rId5"/>
    <p:sldId id="295" r:id="rId6"/>
    <p:sldId id="296" r:id="rId7"/>
    <p:sldId id="311" r:id="rId8"/>
    <p:sldId id="314" r:id="rId9"/>
    <p:sldId id="312" r:id="rId10"/>
    <p:sldId id="301" r:id="rId11"/>
    <p:sldId id="300" r:id="rId12"/>
    <p:sldId id="259" r:id="rId13"/>
    <p:sldId id="260" r:id="rId14"/>
    <p:sldId id="313" r:id="rId15"/>
    <p:sldId id="261" r:id="rId16"/>
    <p:sldId id="263" r:id="rId17"/>
    <p:sldId id="264" r:id="rId18"/>
    <p:sldId id="265" r:id="rId19"/>
    <p:sldId id="266" r:id="rId20"/>
    <p:sldId id="267" r:id="rId21"/>
    <p:sldId id="268" r:id="rId22"/>
    <p:sldId id="269" r:id="rId23"/>
    <p:sldId id="270" r:id="rId24"/>
    <p:sldId id="271" r:id="rId25"/>
    <p:sldId id="272" r:id="rId26"/>
    <p:sldId id="310" r:id="rId27"/>
    <p:sldId id="273" r:id="rId28"/>
    <p:sldId id="274" r:id="rId29"/>
    <p:sldId id="275" r:id="rId30"/>
    <p:sldId id="276" r:id="rId31"/>
    <p:sldId id="277" r:id="rId32"/>
    <p:sldId id="278" r:id="rId33"/>
    <p:sldId id="305" r:id="rId34"/>
    <p:sldId id="279" r:id="rId35"/>
    <p:sldId id="306" r:id="rId36"/>
    <p:sldId id="280" r:id="rId37"/>
    <p:sldId id="281" r:id="rId38"/>
    <p:sldId id="283" r:id="rId39"/>
    <p:sldId id="284" r:id="rId40"/>
    <p:sldId id="285" r:id="rId41"/>
    <p:sldId id="286" r:id="rId42"/>
    <p:sldId id="287" r:id="rId43"/>
    <p:sldId id="288" r:id="rId44"/>
    <p:sldId id="302" r:id="rId45"/>
    <p:sldId id="304" r:id="rId46"/>
    <p:sldId id="307" r:id="rId47"/>
    <p:sldId id="303" r:id="rId48"/>
    <p:sldId id="308" r:id="rId49"/>
    <p:sldId id="309" r:id="rId50"/>
    <p:sldId id="289" r:id="rId51"/>
    <p:sldId id="290" r:id="rId52"/>
    <p:sldId id="291" r:id="rId53"/>
    <p:sldId id="293" r:id="rId54"/>
    <p:sldId id="292" r:id="rId55"/>
  </p:sldIdLst>
  <p:sldSz cx="9144000" cy="5715000" type="screen16x1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30" autoAdjust="0"/>
  </p:normalViewPr>
  <p:slideViewPr>
    <p:cSldViewPr>
      <p:cViewPr varScale="1">
        <p:scale>
          <a:sx n="53" d="100"/>
          <a:sy n="53" d="100"/>
        </p:scale>
        <p:origin x="378" y="84"/>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1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DE118D-1E65-49C2-BC64-FD752CA0D258}" type="datetimeFigureOut">
              <a:rPr lang="en-US"/>
              <a:pPr>
                <a:defRPr/>
              </a:pPr>
              <a:t>11/18/2021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10F4021-697B-435F-AB67-E79E7F5FDE8D}" type="slidenum">
              <a:rPr lang="en-US"/>
              <a:pPr>
                <a:defRPr/>
              </a:pPr>
              <a:t>‹#›</a:t>
            </a:fld>
            <a:endParaRPr lang="en-US"/>
          </a:p>
        </p:txBody>
      </p:sp>
    </p:spTree>
    <p:extLst>
      <p:ext uri="{BB962C8B-B14F-4D97-AF65-F5344CB8AC3E}">
        <p14:creationId xmlns:p14="http://schemas.microsoft.com/office/powerpoint/2010/main" val="1257513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23+24</a:t>
            </a:r>
          </a:p>
        </p:txBody>
      </p:sp>
      <p:sp>
        <p:nvSpPr>
          <p:cNvPr id="4" name="Slide Number Placeholder 3"/>
          <p:cNvSpPr>
            <a:spLocks noGrp="1"/>
          </p:cNvSpPr>
          <p:nvPr>
            <p:ph type="sldNum" sz="quarter" idx="5"/>
          </p:nvPr>
        </p:nvSpPr>
        <p:spPr/>
        <p:txBody>
          <a:bodyPr/>
          <a:lstStyle/>
          <a:p>
            <a:pPr>
              <a:defRPr/>
            </a:pPr>
            <a:fld id="{010F4021-697B-435F-AB67-E79E7F5FDE8D}" type="slidenum">
              <a:rPr lang="en-US" smtClean="0"/>
              <a:pPr>
                <a:defRPr/>
              </a:pPr>
              <a:t>3</a:t>
            </a:fld>
            <a:endParaRPr lang="en-US"/>
          </a:p>
        </p:txBody>
      </p:sp>
    </p:spTree>
    <p:extLst>
      <p:ext uri="{BB962C8B-B14F-4D97-AF65-F5344CB8AC3E}">
        <p14:creationId xmlns:p14="http://schemas.microsoft.com/office/powerpoint/2010/main" val="40499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Example of strain</a:t>
            </a:r>
            <a:endParaRPr lang="en-US" altLang="da-DK"/>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BBB1CB-3172-4807-85EA-6CDE4E575757}" type="slidenum">
              <a:rPr lang="en-US" altLang="da-DK" smtClean="0">
                <a:cs typeface="Arial" pitchFamily="34" charset="0"/>
              </a:rPr>
              <a:pPr eaLnBrk="1" hangingPunct="1">
                <a:spcBef>
                  <a:spcPct val="0"/>
                </a:spcBef>
              </a:pPr>
              <a:t>19</a:t>
            </a:fld>
            <a:endParaRPr lang="en-US" altLang="da-DK">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F7DBF8-F500-4D7C-9630-372E291AA129}" type="slidenum">
              <a:rPr lang="en-US" altLang="en-US" smtClean="0">
                <a:cs typeface="Arial" pitchFamily="34" charset="0"/>
              </a:rPr>
              <a:pPr eaLnBrk="1" hangingPunct="1">
                <a:spcBef>
                  <a:spcPct val="0"/>
                </a:spcBef>
              </a:pPr>
              <a:t>20</a:t>
            </a:fld>
            <a:endParaRPr lang="en-US" altLang="en-US">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E41BC97-8D6C-464E-AE2F-DF9201F1805C}" type="slidenum">
              <a:rPr lang="en-US" altLang="da-DK" smtClean="0">
                <a:cs typeface="Arial" pitchFamily="34" charset="0"/>
              </a:rPr>
              <a:pPr eaLnBrk="1" hangingPunct="1">
                <a:spcBef>
                  <a:spcPct val="0"/>
                </a:spcBef>
              </a:pPr>
              <a:t>24</a:t>
            </a:fld>
            <a:endParaRPr lang="en-US" altLang="da-DK">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The fortune cookie service that my REST service uses failed right after the seminar in which I introduced it!</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968F085-DFE4-4B18-A1C1-E4FD4CFC11C0}" type="slidenum">
              <a:rPr lang="en-US" altLang="da-DK" smtClean="0">
                <a:cs typeface="Arial" pitchFamily="34" charset="0"/>
              </a:rPr>
              <a:pPr eaLnBrk="1" hangingPunct="1">
                <a:spcBef>
                  <a:spcPct val="0"/>
                </a:spcBef>
              </a:pPr>
              <a:t>31</a:t>
            </a:fld>
            <a:endParaRPr lang="en-US" altLang="da-DK">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actually think the discussion in Nygard is highly confusing. As far as I know, synchronized is NOT inherited, but has to be specified for each method in each subclass (it does break the </a:t>
            </a:r>
            <a:r>
              <a:rPr lang="en-US" dirty="0" err="1"/>
              <a:t>liskov</a:t>
            </a:r>
            <a:r>
              <a:rPr lang="en-US" dirty="0"/>
              <a:t> principle, as stated by Nygard, yes), and only applies if the actual object’s type had it declared. So the discussion about </a:t>
            </a:r>
            <a:r>
              <a:rPr lang="en-US" dirty="0" err="1"/>
              <a:t>subclassing</a:t>
            </a:r>
            <a:r>
              <a:rPr lang="en-US" dirty="0"/>
              <a:t> and </a:t>
            </a:r>
            <a:r>
              <a:rPr lang="en-US" dirty="0" err="1"/>
              <a:t>Liskov</a:t>
            </a:r>
            <a:r>
              <a:rPr lang="en-US" dirty="0"/>
              <a:t> is in my view not that relevant. The key point is a thread blocks on create() making all other block as well.</a:t>
            </a:r>
          </a:p>
        </p:txBody>
      </p:sp>
      <p:sp>
        <p:nvSpPr>
          <p:cNvPr id="4" name="Slide Number Placeholder 3"/>
          <p:cNvSpPr>
            <a:spLocks noGrp="1"/>
          </p:cNvSpPr>
          <p:nvPr>
            <p:ph type="sldNum" sz="quarter" idx="5"/>
          </p:nvPr>
        </p:nvSpPr>
        <p:spPr/>
        <p:txBody>
          <a:bodyPr/>
          <a:lstStyle/>
          <a:p>
            <a:pPr>
              <a:defRPr/>
            </a:pPr>
            <a:fld id="{010F4021-697B-435F-AB67-E79E7F5FDE8D}" type="slidenum">
              <a:rPr lang="en-US" smtClean="0"/>
              <a:pPr>
                <a:defRPr/>
              </a:pPr>
              <a:t>35</a:t>
            </a:fld>
            <a:endParaRPr lang="en-US"/>
          </a:p>
        </p:txBody>
      </p:sp>
    </p:spTree>
    <p:extLst>
      <p:ext uri="{BB962C8B-B14F-4D97-AF65-F5344CB8AC3E}">
        <p14:creationId xmlns:p14="http://schemas.microsoft.com/office/powerpoint/2010/main" val="1100296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This ‘gobbling up memory in the daemon’ bug caused me a lot of headaches. Apparently the flow was lockstep, with only a single process daemon, which ”fetch message, decode, store in DB’ and thus there should be no unbalanced capacity. </a:t>
            </a:r>
            <a:endParaRPr lang="en-US" altLang="da-DK"/>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261C065-E763-4374-BF6A-4C24D13D5C48}" type="slidenum">
              <a:rPr lang="en-US" altLang="da-DK" smtClean="0">
                <a:cs typeface="Arial" pitchFamily="34" charset="0"/>
              </a:rPr>
              <a:pPr eaLnBrk="1" hangingPunct="1">
                <a:spcBef>
                  <a:spcPct val="0"/>
                </a:spcBef>
              </a:pPr>
              <a:t>39</a:t>
            </a:fld>
            <a:endParaRPr lang="en-US" altLang="da-DK">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 Web servers can handle</a:t>
            </a:r>
            <a:r>
              <a:rPr lang="en-US" baseline="0" dirty="0"/>
              <a:t> 10x more traffic than the sales-handling servers, as only one of each 10 web browsing transactions result in a sale. Fine; but then the ‘most wanted vase’ suddenly goes on sale and the ratio changes to 2-1 instead!</a:t>
            </a:r>
            <a:endParaRPr lang="en-US" dirty="0"/>
          </a:p>
        </p:txBody>
      </p:sp>
      <p:sp>
        <p:nvSpPr>
          <p:cNvPr id="4" name="Slide Number Placeholder 3"/>
          <p:cNvSpPr>
            <a:spLocks noGrp="1"/>
          </p:cNvSpPr>
          <p:nvPr>
            <p:ph type="sldNum" sz="quarter" idx="10"/>
          </p:nvPr>
        </p:nvSpPr>
        <p:spPr/>
        <p:txBody>
          <a:bodyPr/>
          <a:lstStyle/>
          <a:p>
            <a:pPr>
              <a:defRPr/>
            </a:pPr>
            <a:fld id="{010F4021-697B-435F-AB67-E79E7F5FDE8D}" type="slidenum">
              <a:rPr lang="en-US" smtClean="0"/>
              <a:pPr>
                <a:defRPr/>
              </a:pPr>
              <a:t>43</a:t>
            </a:fld>
            <a:endParaRPr lang="en-US"/>
          </a:p>
        </p:txBody>
      </p:sp>
    </p:spTree>
    <p:extLst>
      <p:ext uri="{BB962C8B-B14F-4D97-AF65-F5344CB8AC3E}">
        <p14:creationId xmlns:p14="http://schemas.microsoft.com/office/powerpoint/2010/main" val="3300908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Startup means ‘warming caches’</a:t>
            </a:r>
          </a:p>
        </p:txBody>
      </p:sp>
      <p:sp>
        <p:nvSpPr>
          <p:cNvPr id="4" name="Slide Number Placeholder 3"/>
          <p:cNvSpPr>
            <a:spLocks noGrp="1"/>
          </p:cNvSpPr>
          <p:nvPr>
            <p:ph type="sldNum" sz="quarter" idx="5"/>
          </p:nvPr>
        </p:nvSpPr>
        <p:spPr/>
        <p:txBody>
          <a:bodyPr/>
          <a:lstStyle/>
          <a:p>
            <a:pPr>
              <a:defRPr/>
            </a:pPr>
            <a:fld id="{010F4021-697B-435F-AB67-E79E7F5FDE8D}" type="slidenum">
              <a:rPr lang="en-US" smtClean="0"/>
              <a:pPr>
                <a:defRPr/>
              </a:pPr>
              <a:t>44</a:t>
            </a:fld>
            <a:endParaRPr lang="en-US"/>
          </a:p>
        </p:txBody>
      </p:sp>
    </p:spTree>
    <p:extLst>
      <p:ext uri="{BB962C8B-B14F-4D97-AF65-F5344CB8AC3E}">
        <p14:creationId xmlns:p14="http://schemas.microsoft.com/office/powerpoint/2010/main" val="1137329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developing my</a:t>
            </a:r>
            <a:r>
              <a:rPr lang="en-US" baseline="0" dirty="0"/>
              <a:t> Cloud computing course</a:t>
            </a:r>
            <a:r>
              <a:rPr lang="en-US" dirty="0"/>
              <a:t> I generally did a screen snapshot</a:t>
            </a:r>
            <a:r>
              <a:rPr lang="en-US" baseline="0" dirty="0"/>
              <a:t> every time some service did not respond. I was a bit surprised how often this actually happens!</a:t>
            </a:r>
            <a:endParaRPr lang="en-US" dirty="0"/>
          </a:p>
        </p:txBody>
      </p:sp>
      <p:sp>
        <p:nvSpPr>
          <p:cNvPr id="4" name="Slide Number Placeholder 3"/>
          <p:cNvSpPr>
            <a:spLocks noGrp="1"/>
          </p:cNvSpPr>
          <p:nvPr>
            <p:ph type="sldNum" sz="quarter" idx="10"/>
          </p:nvPr>
        </p:nvSpPr>
        <p:spPr/>
        <p:txBody>
          <a:bodyPr/>
          <a:lstStyle/>
          <a:p>
            <a:pPr>
              <a:defRPr/>
            </a:pPr>
            <a:fld id="{010F4021-697B-435F-AB67-E79E7F5FDE8D}" type="slidenum">
              <a:rPr lang="en-US" smtClean="0"/>
              <a:pPr>
                <a:defRPr/>
              </a:pPr>
              <a:t>4</a:t>
            </a:fld>
            <a:endParaRPr lang="en-US"/>
          </a:p>
        </p:txBody>
      </p:sp>
    </p:spTree>
    <p:extLst>
      <p:ext uri="{BB962C8B-B14F-4D97-AF65-F5344CB8AC3E}">
        <p14:creationId xmlns:p14="http://schemas.microsoft.com/office/powerpoint/2010/main" val="1654688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7-6-2021</a:t>
            </a:r>
          </a:p>
        </p:txBody>
      </p:sp>
      <p:sp>
        <p:nvSpPr>
          <p:cNvPr id="4" name="Slide Number Placeholder 3"/>
          <p:cNvSpPr>
            <a:spLocks noGrp="1"/>
          </p:cNvSpPr>
          <p:nvPr>
            <p:ph type="sldNum" sz="quarter" idx="5"/>
          </p:nvPr>
        </p:nvSpPr>
        <p:spPr/>
        <p:txBody>
          <a:bodyPr/>
          <a:lstStyle/>
          <a:p>
            <a:pPr>
              <a:defRPr/>
            </a:pPr>
            <a:fld id="{010F4021-697B-435F-AB67-E79E7F5FDE8D}" type="slidenum">
              <a:rPr lang="en-US" smtClean="0"/>
              <a:pPr>
                <a:defRPr/>
              </a:pPr>
              <a:t>7</a:t>
            </a:fld>
            <a:endParaRPr lang="en-US"/>
          </a:p>
        </p:txBody>
      </p:sp>
    </p:spTree>
    <p:extLst>
      <p:ext uri="{BB962C8B-B14F-4D97-AF65-F5344CB8AC3E}">
        <p14:creationId xmlns:p14="http://schemas.microsoft.com/office/powerpoint/2010/main" val="3677036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Bug (issue?) detected during MSDO 2020 launch of Crunch. Only found in production because my test runs never tested 15 groups at the same time, only one or two. Kind of ‘scaling effects’ bug</a:t>
            </a:r>
          </a:p>
        </p:txBody>
      </p:sp>
      <p:sp>
        <p:nvSpPr>
          <p:cNvPr id="4" name="Slide Number Placeholder 3"/>
          <p:cNvSpPr>
            <a:spLocks noGrp="1"/>
          </p:cNvSpPr>
          <p:nvPr>
            <p:ph type="sldNum" sz="quarter" idx="5"/>
          </p:nvPr>
        </p:nvSpPr>
        <p:spPr/>
        <p:txBody>
          <a:bodyPr/>
          <a:lstStyle/>
          <a:p>
            <a:pPr>
              <a:defRPr/>
            </a:pPr>
            <a:fld id="{010F4021-697B-435F-AB67-E79E7F5FDE8D}" type="slidenum">
              <a:rPr lang="en-US" smtClean="0"/>
              <a:pPr>
                <a:defRPr/>
              </a:pPr>
              <a:t>10</a:t>
            </a:fld>
            <a:endParaRPr lang="en-US"/>
          </a:p>
        </p:txBody>
      </p:sp>
    </p:spTree>
    <p:extLst>
      <p:ext uri="{BB962C8B-B14F-4D97-AF65-F5344CB8AC3E}">
        <p14:creationId xmlns:p14="http://schemas.microsoft.com/office/powerpoint/2010/main" val="75448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things I have learned by doing OPS! Software change even if I do not change software</a:t>
            </a:r>
          </a:p>
        </p:txBody>
      </p:sp>
      <p:sp>
        <p:nvSpPr>
          <p:cNvPr id="4" name="Slide Number Placeholder 3"/>
          <p:cNvSpPr>
            <a:spLocks noGrp="1"/>
          </p:cNvSpPr>
          <p:nvPr>
            <p:ph type="sldNum" sz="quarter" idx="5"/>
          </p:nvPr>
        </p:nvSpPr>
        <p:spPr/>
        <p:txBody>
          <a:bodyPr/>
          <a:lstStyle/>
          <a:p>
            <a:pPr>
              <a:defRPr/>
            </a:pPr>
            <a:fld id="{010F4021-697B-435F-AB67-E79E7F5FDE8D}" type="slidenum">
              <a:rPr lang="en-US" smtClean="0"/>
              <a:pPr>
                <a:defRPr/>
              </a:pPr>
              <a:t>11</a:t>
            </a:fld>
            <a:endParaRPr lang="en-US"/>
          </a:p>
        </p:txBody>
      </p:sp>
    </p:spTree>
    <p:extLst>
      <p:ext uri="{BB962C8B-B14F-4D97-AF65-F5344CB8AC3E}">
        <p14:creationId xmlns:p14="http://schemas.microsoft.com/office/powerpoint/2010/main" val="4249072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Nygard §3</a:t>
            </a:r>
          </a:p>
        </p:txBody>
      </p:sp>
      <p:sp>
        <p:nvSpPr>
          <p:cNvPr id="4" name="Slide Number Placeholder 3"/>
          <p:cNvSpPr>
            <a:spLocks noGrp="1"/>
          </p:cNvSpPr>
          <p:nvPr>
            <p:ph type="sldNum" sz="quarter" idx="5"/>
          </p:nvPr>
        </p:nvSpPr>
        <p:spPr/>
        <p:txBody>
          <a:bodyPr/>
          <a:lstStyle/>
          <a:p>
            <a:pPr>
              <a:defRPr/>
            </a:pPr>
            <a:fld id="{010F4021-697B-435F-AB67-E79E7F5FDE8D}" type="slidenum">
              <a:rPr lang="en-US" smtClean="0"/>
              <a:pPr>
                <a:defRPr/>
              </a:pPr>
              <a:t>12</a:t>
            </a:fld>
            <a:endParaRPr lang="en-US"/>
          </a:p>
        </p:txBody>
      </p:sp>
    </p:spTree>
    <p:extLst>
      <p:ext uri="{BB962C8B-B14F-4D97-AF65-F5344CB8AC3E}">
        <p14:creationId xmlns:p14="http://schemas.microsoft.com/office/powerpoint/2010/main" val="3587869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en-US" dirty="0" err="1"/>
              <a:t>Strain</a:t>
            </a:r>
            <a:r>
              <a:rPr lang="da-DK" altLang="en-US" dirty="0"/>
              <a:t> </a:t>
            </a:r>
            <a:r>
              <a:rPr lang="da-DK" altLang="en-US" dirty="0" err="1"/>
              <a:t>example</a:t>
            </a:r>
            <a:r>
              <a:rPr lang="da-DK" altLang="en-US" dirty="0"/>
              <a:t>: </a:t>
            </a:r>
            <a:r>
              <a:rPr lang="da-DK" altLang="en-US" dirty="0" err="1"/>
              <a:t>Stressing</a:t>
            </a:r>
            <a:r>
              <a:rPr lang="da-DK" altLang="en-US" dirty="0"/>
              <a:t> </a:t>
            </a:r>
            <a:r>
              <a:rPr lang="da-DK" altLang="en-US" dirty="0" err="1"/>
              <a:t>means</a:t>
            </a:r>
            <a:r>
              <a:rPr lang="da-DK" altLang="en-US" dirty="0"/>
              <a:t> </a:t>
            </a:r>
            <a:r>
              <a:rPr lang="da-DK" altLang="en-US" dirty="0" err="1"/>
              <a:t>eating</a:t>
            </a:r>
            <a:r>
              <a:rPr lang="da-DK" altLang="en-US" dirty="0"/>
              <a:t> more and more RAM</a:t>
            </a:r>
          </a:p>
          <a:p>
            <a:endParaRPr lang="da-DK" altLang="en-US" dirty="0"/>
          </a:p>
          <a:p>
            <a:r>
              <a:rPr lang="da-DK" altLang="en-US" dirty="0" err="1"/>
              <a:t>Longevity</a:t>
            </a:r>
            <a:r>
              <a:rPr lang="da-DK" altLang="en-US" dirty="0"/>
              <a:t>: My </a:t>
            </a:r>
            <a:r>
              <a:rPr lang="da-DK" altLang="en-US" dirty="0" err="1"/>
              <a:t>mongoDB</a:t>
            </a:r>
            <a:r>
              <a:rPr lang="da-DK" altLang="en-US" dirty="0"/>
              <a:t> </a:t>
            </a:r>
            <a:r>
              <a:rPr lang="da-DK" altLang="en-US" dirty="0" err="1"/>
              <a:t>are</a:t>
            </a:r>
            <a:r>
              <a:rPr lang="da-DK" altLang="en-US" dirty="0"/>
              <a:t> </a:t>
            </a:r>
            <a:r>
              <a:rPr lang="da-DK" altLang="en-US" dirty="0" err="1"/>
              <a:t>now</a:t>
            </a:r>
            <a:r>
              <a:rPr lang="da-DK" altLang="en-US" dirty="0"/>
              <a:t> on 1.2 TB and I have 2TB. And I have </a:t>
            </a:r>
            <a:r>
              <a:rPr lang="da-DK" altLang="en-US" dirty="0" err="1"/>
              <a:t>tested</a:t>
            </a:r>
            <a:r>
              <a:rPr lang="da-DK" altLang="en-US" dirty="0"/>
              <a:t> </a:t>
            </a:r>
            <a:r>
              <a:rPr lang="da-DK" altLang="en-US" dirty="0" err="1"/>
              <a:t>what</a:t>
            </a:r>
            <a:r>
              <a:rPr lang="da-DK" altLang="en-US" dirty="0"/>
              <a:t> </a:t>
            </a:r>
            <a:r>
              <a:rPr lang="da-DK" altLang="en-US" dirty="0" err="1"/>
              <a:t>happens</a:t>
            </a:r>
            <a:r>
              <a:rPr lang="da-DK" altLang="en-US" dirty="0"/>
              <a:t> to </a:t>
            </a:r>
            <a:r>
              <a:rPr lang="da-DK" altLang="en-US" dirty="0" err="1"/>
              <a:t>MongoDB</a:t>
            </a:r>
            <a:r>
              <a:rPr lang="da-DK" altLang="en-US" dirty="0"/>
              <a:t> </a:t>
            </a:r>
            <a:r>
              <a:rPr lang="da-DK" altLang="en-US" dirty="0" err="1"/>
              <a:t>when</a:t>
            </a:r>
            <a:r>
              <a:rPr lang="da-DK" altLang="en-US" dirty="0"/>
              <a:t> </a:t>
            </a:r>
            <a:r>
              <a:rPr lang="da-DK" altLang="en-US" dirty="0" err="1"/>
              <a:t>they</a:t>
            </a:r>
            <a:r>
              <a:rPr lang="da-DK" altLang="en-US" dirty="0"/>
              <a:t> run out of disk. </a:t>
            </a:r>
            <a:r>
              <a:rPr lang="da-DK" altLang="en-US" b="1" dirty="0" err="1"/>
              <a:t>Disaster</a:t>
            </a:r>
            <a:r>
              <a:rPr lang="da-DK" altLang="en-US" b="1" dirty="0"/>
              <a:t>!</a:t>
            </a:r>
            <a:r>
              <a:rPr lang="da-DK" altLang="en-US" b="0" dirty="0"/>
              <a:t> And </a:t>
            </a:r>
            <a:r>
              <a:rPr lang="da-DK" altLang="en-US" b="0" dirty="0" err="1"/>
              <a:t>difficult</a:t>
            </a:r>
            <a:r>
              <a:rPr lang="da-DK" altLang="en-US" b="0" dirty="0"/>
              <a:t> to test in </a:t>
            </a:r>
            <a:r>
              <a:rPr lang="da-DK" altLang="en-US" b="0" dirty="0" err="1"/>
              <a:t>staging</a:t>
            </a:r>
            <a:r>
              <a:rPr lang="da-DK" altLang="en-US" b="0" dirty="0"/>
              <a:t> </a:t>
            </a:r>
            <a:r>
              <a:rPr lang="da-DK" altLang="en-US" b="0" dirty="0" err="1"/>
              <a:t>env</a:t>
            </a:r>
            <a:r>
              <a:rPr lang="da-DK" altLang="en-US" b="0" dirty="0"/>
              <a:t>, as </a:t>
            </a:r>
            <a:r>
              <a:rPr lang="da-DK" altLang="en-US" b="0" dirty="0" err="1"/>
              <a:t>you</a:t>
            </a:r>
            <a:r>
              <a:rPr lang="da-DK" altLang="en-US" b="0" dirty="0"/>
              <a:t> </a:t>
            </a:r>
            <a:r>
              <a:rPr lang="da-DK" altLang="en-US" b="0" dirty="0" err="1"/>
              <a:t>often</a:t>
            </a:r>
            <a:r>
              <a:rPr lang="da-DK" altLang="en-US" b="0" dirty="0"/>
              <a:t> do not run long </a:t>
            </a:r>
            <a:r>
              <a:rPr lang="da-DK" altLang="en-US" b="0" dirty="0" err="1"/>
              <a:t>enough</a:t>
            </a:r>
            <a:r>
              <a:rPr lang="da-DK" altLang="en-US" b="0" dirty="0"/>
              <a:t> or </a:t>
            </a:r>
            <a:r>
              <a:rPr lang="da-DK" altLang="en-US" b="0" dirty="0" err="1"/>
              <a:t>hard</a:t>
            </a:r>
            <a:r>
              <a:rPr lang="da-DK" altLang="en-US" b="0" dirty="0"/>
              <a:t> </a:t>
            </a:r>
            <a:r>
              <a:rPr lang="da-DK" altLang="en-US" b="0" dirty="0" err="1"/>
              <a:t>enough</a:t>
            </a:r>
            <a:r>
              <a:rPr lang="da-DK" altLang="en-US" b="0" dirty="0"/>
              <a:t>… I had to </a:t>
            </a:r>
            <a:r>
              <a:rPr lang="da-DK" altLang="en-US" b="0" dirty="0" err="1"/>
              <a:t>make</a:t>
            </a:r>
            <a:r>
              <a:rPr lang="da-DK" altLang="en-US" b="0" dirty="0"/>
              <a:t> a small disk </a:t>
            </a:r>
            <a:r>
              <a:rPr lang="da-DK" altLang="en-US" b="0" dirty="0" err="1"/>
              <a:t>machine</a:t>
            </a:r>
            <a:r>
              <a:rPr lang="da-DK" altLang="en-US" b="0" dirty="0"/>
              <a:t> to diagnose </a:t>
            </a:r>
            <a:r>
              <a:rPr lang="da-DK" altLang="en-US" b="0" dirty="0" err="1"/>
              <a:t>how</a:t>
            </a:r>
            <a:r>
              <a:rPr lang="da-DK" altLang="en-US" b="0" dirty="0"/>
              <a:t> </a:t>
            </a:r>
            <a:r>
              <a:rPr lang="da-DK" altLang="en-US" b="0" dirty="0" err="1"/>
              <a:t>Mongo</a:t>
            </a:r>
            <a:r>
              <a:rPr lang="da-DK" altLang="en-US" b="0" dirty="0"/>
              <a:t> </a:t>
            </a:r>
            <a:r>
              <a:rPr lang="da-DK" altLang="en-US" b="0" dirty="0" err="1"/>
              <a:t>behaves</a:t>
            </a:r>
            <a:r>
              <a:rPr lang="da-DK" altLang="en-US" b="0" dirty="0"/>
              <a:t>, </a:t>
            </a:r>
            <a:r>
              <a:rPr lang="da-DK" altLang="en-US" b="0" dirty="0" err="1"/>
              <a:t>little</a:t>
            </a:r>
            <a:r>
              <a:rPr lang="da-DK" altLang="en-US" b="0" dirty="0"/>
              <a:t> </a:t>
            </a:r>
            <a:r>
              <a:rPr lang="da-DK" altLang="en-US" b="0" dirty="0" err="1"/>
              <a:t>documentation</a:t>
            </a:r>
            <a:r>
              <a:rPr lang="da-DK" altLang="en-US" b="0" dirty="0"/>
              <a:t> </a:t>
            </a:r>
            <a:r>
              <a:rPr lang="da-DK" altLang="en-US" b="0" dirty="0" err="1"/>
              <a:t>found</a:t>
            </a:r>
            <a:r>
              <a:rPr lang="da-DK" altLang="en-US" b="0" dirty="0"/>
              <a:t> on </a:t>
            </a:r>
            <a:r>
              <a:rPr lang="da-DK" altLang="en-US" b="0" dirty="0" err="1"/>
              <a:t>that</a:t>
            </a:r>
            <a:r>
              <a:rPr lang="da-DK" altLang="en-US" b="0" dirty="0"/>
              <a:t> issue!</a:t>
            </a:r>
          </a:p>
          <a:p>
            <a:endParaRPr lang="da-DK" altLang="en-US" b="0" dirty="0"/>
          </a:p>
          <a:p>
            <a:r>
              <a:rPr lang="da-DK" altLang="en-US" b="0" dirty="0"/>
              <a:t>Crackstopper is a </a:t>
            </a:r>
            <a:r>
              <a:rPr lang="da-DK" altLang="en-US" b="0" dirty="0" err="1"/>
              <a:t>weird</a:t>
            </a:r>
            <a:r>
              <a:rPr lang="da-DK" altLang="en-US" b="0" dirty="0"/>
              <a:t> term, I </a:t>
            </a:r>
            <a:r>
              <a:rPr lang="da-DK" altLang="en-US" b="0" dirty="0" err="1"/>
              <a:t>prefer</a:t>
            </a:r>
            <a:r>
              <a:rPr lang="da-DK" altLang="en-US" b="0" dirty="0"/>
              <a:t> ‘</a:t>
            </a:r>
            <a:r>
              <a:rPr lang="da-DK" altLang="en-US" b="0" dirty="0" err="1"/>
              <a:t>safe</a:t>
            </a:r>
            <a:r>
              <a:rPr lang="da-DK" altLang="en-US" b="0" dirty="0"/>
              <a:t> </a:t>
            </a:r>
            <a:r>
              <a:rPr lang="da-DK" altLang="en-US" b="0" dirty="0" err="1"/>
              <a:t>failure</a:t>
            </a:r>
            <a:r>
              <a:rPr lang="da-DK" altLang="en-US" b="0" dirty="0"/>
              <a:t> mode’ </a:t>
            </a:r>
            <a:r>
              <a:rPr lang="da-DK" altLang="en-US" b="0" dirty="0" err="1"/>
              <a:t>which</a:t>
            </a:r>
            <a:r>
              <a:rPr lang="da-DK" altLang="en-US" b="0" dirty="0"/>
              <a:t> he </a:t>
            </a:r>
            <a:r>
              <a:rPr lang="da-DK" altLang="en-US" b="0" dirty="0" err="1"/>
              <a:t>also</a:t>
            </a:r>
            <a:r>
              <a:rPr lang="da-DK" altLang="en-US" b="0" dirty="0"/>
              <a:t> </a:t>
            </a:r>
            <a:r>
              <a:rPr lang="da-DK" altLang="en-US" b="0" dirty="0" err="1"/>
              <a:t>defines</a:t>
            </a:r>
            <a:r>
              <a:rPr lang="da-DK" altLang="en-US" b="0" dirty="0"/>
              <a:t> </a:t>
            </a:r>
            <a:r>
              <a:rPr lang="da-DK" altLang="en-US" b="0" dirty="0" err="1"/>
              <a:t>later</a:t>
            </a:r>
            <a:endParaRPr lang="da-DK"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12F4E2D-84B8-4DB9-B84D-FD15FC22D9F2}" type="slidenum">
              <a:rPr lang="en-US" altLang="en-US" smtClean="0">
                <a:cs typeface="Arial" pitchFamily="34" charset="0"/>
              </a:rPr>
              <a:pPr eaLnBrk="1" hangingPunct="1">
                <a:spcBef>
                  <a:spcPct val="0"/>
                </a:spcBef>
              </a:pPr>
              <a:t>13</a:t>
            </a:fld>
            <a:endParaRPr lang="en-US" altLang="en-US">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 failure mode analogy: crumble zones in cars, allows the chassis to suck up the forces while keeping the passengers safe</a:t>
            </a:r>
          </a:p>
        </p:txBody>
      </p:sp>
      <p:sp>
        <p:nvSpPr>
          <p:cNvPr id="4" name="Slide Number Placeholder 3"/>
          <p:cNvSpPr>
            <a:spLocks noGrp="1"/>
          </p:cNvSpPr>
          <p:nvPr>
            <p:ph type="sldNum" sz="quarter" idx="5"/>
          </p:nvPr>
        </p:nvSpPr>
        <p:spPr/>
        <p:txBody>
          <a:bodyPr/>
          <a:lstStyle/>
          <a:p>
            <a:pPr>
              <a:defRPr/>
            </a:pPr>
            <a:fld id="{010F4021-697B-435F-AB67-E79E7F5FDE8D}" type="slidenum">
              <a:rPr lang="en-US" smtClean="0"/>
              <a:pPr>
                <a:defRPr/>
              </a:pPr>
              <a:t>15</a:t>
            </a:fld>
            <a:endParaRPr lang="en-US"/>
          </a:p>
        </p:txBody>
      </p:sp>
    </p:spTree>
    <p:extLst>
      <p:ext uri="{BB962C8B-B14F-4D97-AF65-F5344CB8AC3E}">
        <p14:creationId xmlns:p14="http://schemas.microsoft.com/office/powerpoint/2010/main" val="47263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Network partition between two clustered RabbitMQs. Simple crack – but the doc’s say – you really cannot recover!</a:t>
            </a:r>
            <a:endParaRPr lang="en-US" altLang="da-DK"/>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5F36FE4-EE2E-4DB8-A543-998E07BD0A4D}" type="slidenum">
              <a:rPr lang="en-US" altLang="da-DK" smtClean="0">
                <a:cs typeface="Arial" pitchFamily="34" charset="0"/>
              </a:rPr>
              <a:pPr eaLnBrk="1" hangingPunct="1">
                <a:spcBef>
                  <a:spcPct val="0"/>
                </a:spcBef>
              </a:pPr>
              <a:t>18</a:t>
            </a:fld>
            <a:endParaRPr lang="en-US" altLang="da-DK">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C52D1D56-42A0-4E15-A7B7-13C5D7FE59CE}" type="slidenum">
              <a:rPr lang="en-US"/>
              <a:pPr>
                <a:defRPr/>
              </a:pPr>
              <a:t>‹#›</a:t>
            </a:fld>
            <a:endParaRPr lang="en-US"/>
          </a:p>
        </p:txBody>
      </p:sp>
    </p:spTree>
    <p:extLst>
      <p:ext uri="{BB962C8B-B14F-4D97-AF65-F5344CB8AC3E}">
        <p14:creationId xmlns:p14="http://schemas.microsoft.com/office/powerpoint/2010/main" val="322450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5365"/>
            <a:ext cx="8229600" cy="596635"/>
          </a:xfrm>
        </p:spPr>
        <p:txBody>
          <a:bodyPr/>
          <a:lstStyle/>
          <a:p>
            <a:r>
              <a:rPr lang="en-US" dirty="0"/>
              <a:t>Click to edit Master title style</a:t>
            </a:r>
          </a:p>
        </p:txBody>
      </p:sp>
      <p:sp>
        <p:nvSpPr>
          <p:cNvPr id="3" name="Content Placeholder 2"/>
          <p:cNvSpPr>
            <a:spLocks noGrp="1"/>
          </p:cNvSpPr>
          <p:nvPr>
            <p:ph idx="1"/>
          </p:nvPr>
        </p:nvSpPr>
        <p:spPr>
          <a:xfrm>
            <a:off x="381000" y="952500"/>
            <a:ext cx="8305800" cy="4318000"/>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40390516-8E9A-4341-B9BC-EA7123011609}" type="slidenum">
              <a:rPr lang="en-US"/>
              <a:pPr>
                <a:defRPr/>
              </a:pPr>
              <a:t>‹#›</a:t>
            </a:fld>
            <a:endParaRPr lang="en-US"/>
          </a:p>
        </p:txBody>
      </p:sp>
    </p:spTree>
    <p:extLst>
      <p:ext uri="{BB962C8B-B14F-4D97-AF65-F5344CB8AC3E}">
        <p14:creationId xmlns:p14="http://schemas.microsoft.com/office/powerpoint/2010/main" val="409080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CS@AU</a:t>
            </a:r>
          </a:p>
        </p:txBody>
      </p:sp>
      <p:sp>
        <p:nvSpPr>
          <p:cNvPr id="8"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9" name="Slide Number Placeholder 5"/>
          <p:cNvSpPr>
            <a:spLocks noGrp="1"/>
          </p:cNvSpPr>
          <p:nvPr>
            <p:ph type="sldNum" sz="quarter" idx="12"/>
          </p:nvPr>
        </p:nvSpPr>
        <p:spPr/>
        <p:txBody>
          <a:bodyPr/>
          <a:lstStyle>
            <a:lvl1pPr>
              <a:defRPr/>
            </a:lvl1pPr>
          </a:lstStyle>
          <a:p>
            <a:pPr>
              <a:defRPr/>
            </a:pPr>
            <a:fld id="{B7A7411C-50F3-439B-A172-D78B9B44E8C3}" type="slidenum">
              <a:rPr lang="en-US"/>
              <a:pPr>
                <a:defRPr/>
              </a:pPr>
              <a:t>‹#›</a:t>
            </a:fld>
            <a:endParaRPr lang="en-US"/>
          </a:p>
        </p:txBody>
      </p:sp>
    </p:spTree>
    <p:extLst>
      <p:ext uri="{BB962C8B-B14F-4D97-AF65-F5344CB8AC3E}">
        <p14:creationId xmlns:p14="http://schemas.microsoft.com/office/powerpoint/2010/main" val="307424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CS@AU</a:t>
            </a:r>
          </a:p>
        </p:txBody>
      </p:sp>
      <p:sp>
        <p:nvSpPr>
          <p:cNvPr id="4"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5" name="Slide Number Placeholder 5"/>
          <p:cNvSpPr>
            <a:spLocks noGrp="1"/>
          </p:cNvSpPr>
          <p:nvPr>
            <p:ph type="sldNum" sz="quarter" idx="12"/>
          </p:nvPr>
        </p:nvSpPr>
        <p:spPr/>
        <p:txBody>
          <a:bodyPr/>
          <a:lstStyle>
            <a:lvl1pPr>
              <a:defRPr/>
            </a:lvl1pPr>
          </a:lstStyle>
          <a:p>
            <a:pPr>
              <a:defRPr/>
            </a:pPr>
            <a:fld id="{31E88395-51D4-402F-A507-1382C6CB3BD7}" type="slidenum">
              <a:rPr lang="en-US"/>
              <a:pPr>
                <a:defRPr/>
              </a:pPr>
              <a:t>‹#›</a:t>
            </a:fld>
            <a:endParaRPr lang="en-US"/>
          </a:p>
        </p:txBody>
      </p:sp>
    </p:spTree>
    <p:extLst>
      <p:ext uri="{BB962C8B-B14F-4D97-AF65-F5344CB8AC3E}">
        <p14:creationId xmlns:p14="http://schemas.microsoft.com/office/powerpoint/2010/main" val="320165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CS@AU</a:t>
            </a:r>
          </a:p>
        </p:txBody>
      </p:sp>
      <p:sp>
        <p:nvSpPr>
          <p:cNvPr id="3"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4" name="Slide Number Placeholder 5"/>
          <p:cNvSpPr>
            <a:spLocks noGrp="1"/>
          </p:cNvSpPr>
          <p:nvPr>
            <p:ph type="sldNum" sz="quarter" idx="12"/>
          </p:nvPr>
        </p:nvSpPr>
        <p:spPr/>
        <p:txBody>
          <a:bodyPr/>
          <a:lstStyle>
            <a:lvl1pPr>
              <a:defRPr/>
            </a:lvl1pPr>
          </a:lstStyle>
          <a:p>
            <a:pPr>
              <a:defRPr/>
            </a:pPr>
            <a:fld id="{3D6B4E74-E97A-4D90-BF5F-D9FADEB14404}" type="slidenum">
              <a:rPr lang="en-US"/>
              <a:pPr>
                <a:defRPr/>
              </a:pPr>
              <a:t>‹#›</a:t>
            </a:fld>
            <a:endParaRPr lang="en-US"/>
          </a:p>
        </p:txBody>
      </p:sp>
    </p:spTree>
    <p:extLst>
      <p:ext uri="{BB962C8B-B14F-4D97-AF65-F5344CB8AC3E}">
        <p14:creationId xmlns:p14="http://schemas.microsoft.com/office/powerpoint/2010/main" val="409551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CS@AU</a:t>
            </a:r>
          </a:p>
        </p:txBody>
      </p:sp>
      <p:sp>
        <p:nvSpPr>
          <p:cNvPr id="6"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7" name="Slide Number Placeholder 5"/>
          <p:cNvSpPr>
            <a:spLocks noGrp="1"/>
          </p:cNvSpPr>
          <p:nvPr>
            <p:ph type="sldNum" sz="quarter" idx="12"/>
          </p:nvPr>
        </p:nvSpPr>
        <p:spPr/>
        <p:txBody>
          <a:bodyPr/>
          <a:lstStyle>
            <a:lvl1pPr>
              <a:defRPr/>
            </a:lvl1pPr>
          </a:lstStyle>
          <a:p>
            <a:pPr>
              <a:defRPr/>
            </a:pPr>
            <a:fld id="{FBC2EDFE-52F1-47B6-86A3-4A0F783CCE84}" type="slidenum">
              <a:rPr lang="en-US"/>
              <a:pPr>
                <a:defRPr/>
              </a:pPr>
              <a:t>‹#›</a:t>
            </a:fld>
            <a:endParaRPr lang="en-US"/>
          </a:p>
        </p:txBody>
      </p:sp>
    </p:spTree>
    <p:extLst>
      <p:ext uri="{BB962C8B-B14F-4D97-AF65-F5344CB8AC3E}">
        <p14:creationId xmlns:p14="http://schemas.microsoft.com/office/powerpoint/2010/main" val="13384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CS@AU</a:t>
            </a:r>
          </a:p>
        </p:txBody>
      </p:sp>
      <p:sp>
        <p:nvSpPr>
          <p:cNvPr id="6"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7" name="Slide Number Placeholder 5"/>
          <p:cNvSpPr>
            <a:spLocks noGrp="1"/>
          </p:cNvSpPr>
          <p:nvPr>
            <p:ph type="sldNum" sz="quarter" idx="12"/>
          </p:nvPr>
        </p:nvSpPr>
        <p:spPr/>
        <p:txBody>
          <a:bodyPr/>
          <a:lstStyle>
            <a:lvl1pPr>
              <a:defRPr/>
            </a:lvl1pPr>
          </a:lstStyle>
          <a:p>
            <a:pPr>
              <a:defRPr/>
            </a:pPr>
            <a:fld id="{6AA6487A-C881-4656-BFDC-10A40E38B41B}" type="slidenum">
              <a:rPr lang="en-US"/>
              <a:pPr>
                <a:defRPr/>
              </a:pPr>
              <a:t>‹#›</a:t>
            </a:fld>
            <a:endParaRPr lang="en-US"/>
          </a:p>
        </p:txBody>
      </p:sp>
    </p:spTree>
    <p:extLst>
      <p:ext uri="{BB962C8B-B14F-4D97-AF65-F5344CB8AC3E}">
        <p14:creationId xmlns:p14="http://schemas.microsoft.com/office/powerpoint/2010/main" val="180145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BFC59740-54F6-453E-B57C-DF10E9722807}" type="slidenum">
              <a:rPr lang="en-US"/>
              <a:pPr>
                <a:defRPr/>
              </a:pPr>
              <a:t>‹#›</a:t>
            </a:fld>
            <a:endParaRPr lang="en-US"/>
          </a:p>
        </p:txBody>
      </p:sp>
    </p:spTree>
    <p:extLst>
      <p:ext uri="{BB962C8B-B14F-4D97-AF65-F5344CB8AC3E}">
        <p14:creationId xmlns:p14="http://schemas.microsoft.com/office/powerpoint/2010/main" val="356690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D9BEF36D-F0F7-4DB9-9ABE-45888DCD2443}" type="slidenum">
              <a:rPr lang="en-US"/>
              <a:pPr>
                <a:defRPr/>
              </a:pPr>
              <a:t>‹#›</a:t>
            </a:fld>
            <a:endParaRPr lang="en-US"/>
          </a:p>
        </p:txBody>
      </p:sp>
    </p:spTree>
    <p:extLst>
      <p:ext uri="{BB962C8B-B14F-4D97-AF65-F5344CB8AC3E}">
        <p14:creationId xmlns:p14="http://schemas.microsoft.com/office/powerpoint/2010/main" val="147028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81782"/>
            <a:ext cx="8229600" cy="59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1000" y="952500"/>
            <a:ext cx="83058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1000" y="5296959"/>
            <a:ext cx="2133600" cy="30427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CS@AU</a:t>
            </a: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Henrik Bærbak Christensen</a:t>
            </a: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fld id="{FC4B457A-9C89-40D9-BF1E-54D9B094FD96}" type="slidenum">
              <a:rPr lang="en-US"/>
              <a:pPr>
                <a:defRPr/>
              </a:pPr>
              <a:t>‹#›</a:t>
            </a:fld>
            <a:endParaRPr lang="en-US"/>
          </a:p>
        </p:txBody>
      </p:sp>
      <p:pic>
        <p:nvPicPr>
          <p:cNvPr id="1031" name="Picture 2" descr="http://mbg.au.dk/fileadmin/site_files/mb/Logoer/au/aulogo.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5725" y="58208"/>
            <a:ext cx="2091690" cy="82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3600" b="1">
          <a:solidFill>
            <a:schemeClr val="tx1"/>
          </a:solidFill>
          <a:latin typeface="Arial" charset="0"/>
          <a:cs typeface="Arial" charset="0"/>
        </a:defRPr>
      </a:lvl2pPr>
      <a:lvl3pPr algn="r" rtl="0" eaLnBrk="0" fontAlgn="base" hangingPunct="0">
        <a:spcBef>
          <a:spcPct val="0"/>
        </a:spcBef>
        <a:spcAft>
          <a:spcPct val="0"/>
        </a:spcAft>
        <a:defRPr sz="3600" b="1">
          <a:solidFill>
            <a:schemeClr val="tx1"/>
          </a:solidFill>
          <a:latin typeface="Arial" charset="0"/>
          <a:cs typeface="Arial" charset="0"/>
        </a:defRPr>
      </a:lvl3pPr>
      <a:lvl4pPr algn="r" rtl="0" eaLnBrk="0" fontAlgn="base" hangingPunct="0">
        <a:spcBef>
          <a:spcPct val="0"/>
        </a:spcBef>
        <a:spcAft>
          <a:spcPct val="0"/>
        </a:spcAft>
        <a:defRPr sz="3600" b="1">
          <a:solidFill>
            <a:schemeClr val="tx1"/>
          </a:solidFill>
          <a:latin typeface="Arial" charset="0"/>
          <a:cs typeface="Arial" charset="0"/>
        </a:defRPr>
      </a:lvl4pPr>
      <a:lvl5pPr algn="r" rtl="0" eaLnBrk="0" fontAlgn="base" hangingPunct="0">
        <a:spcBef>
          <a:spcPct val="0"/>
        </a:spcBef>
        <a:spcAft>
          <a:spcPct val="0"/>
        </a:spcAft>
        <a:defRPr sz="3600" b="1">
          <a:solidFill>
            <a:schemeClr val="tx1"/>
          </a:solidFill>
          <a:latin typeface="Arial" charset="0"/>
          <a:cs typeface="Arial" charset="0"/>
        </a:defRPr>
      </a:lvl5pPr>
      <a:lvl6pPr marL="457200" algn="r" rtl="0" fontAlgn="base">
        <a:spcBef>
          <a:spcPct val="0"/>
        </a:spcBef>
        <a:spcAft>
          <a:spcPct val="0"/>
        </a:spcAft>
        <a:defRPr sz="3600" b="1">
          <a:solidFill>
            <a:schemeClr val="tx1"/>
          </a:solidFill>
          <a:latin typeface="Arial" charset="0"/>
          <a:cs typeface="Arial" charset="0"/>
        </a:defRPr>
      </a:lvl6pPr>
      <a:lvl7pPr marL="914400" algn="r" rtl="0" fontAlgn="base">
        <a:spcBef>
          <a:spcPct val="0"/>
        </a:spcBef>
        <a:spcAft>
          <a:spcPct val="0"/>
        </a:spcAft>
        <a:defRPr sz="3600" b="1">
          <a:solidFill>
            <a:schemeClr val="tx1"/>
          </a:solidFill>
          <a:latin typeface="Arial" charset="0"/>
          <a:cs typeface="Arial" charset="0"/>
        </a:defRPr>
      </a:lvl7pPr>
      <a:lvl8pPr marL="1371600" algn="r" rtl="0" fontAlgn="base">
        <a:spcBef>
          <a:spcPct val="0"/>
        </a:spcBef>
        <a:spcAft>
          <a:spcPct val="0"/>
        </a:spcAft>
        <a:defRPr sz="3600" b="1">
          <a:solidFill>
            <a:schemeClr val="tx1"/>
          </a:solidFill>
          <a:latin typeface="Arial" charset="0"/>
          <a:cs typeface="Arial" charset="0"/>
        </a:defRPr>
      </a:lvl8pPr>
      <a:lvl9pPr marL="1828800" algn="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dirty="0"/>
              <a:t>Microservices and DevOps</a:t>
            </a:r>
            <a:endParaRPr lang="da-DK" altLang="en-US" dirty="0">
              <a:latin typeface="Arial" charset="0"/>
              <a:cs typeface="Arial" charset="0"/>
            </a:endParaRPr>
          </a:p>
        </p:txBody>
      </p:sp>
      <p:sp>
        <p:nvSpPr>
          <p:cNvPr id="3" name="Subtitle 2"/>
          <p:cNvSpPr>
            <a:spLocks noGrp="1"/>
          </p:cNvSpPr>
          <p:nvPr>
            <p:ph type="subTitle" idx="1"/>
          </p:nvPr>
        </p:nvSpPr>
        <p:spPr/>
        <p:txBody>
          <a:bodyPr/>
          <a:lstStyle/>
          <a:p>
            <a:pPr>
              <a:defRPr/>
            </a:pPr>
            <a:r>
              <a:rPr lang="da-DK"/>
              <a:t>Scalable Microservices</a:t>
            </a:r>
            <a:endParaRPr lang="da-DK" dirty="0"/>
          </a:p>
          <a:p>
            <a:pPr>
              <a:defRPr/>
            </a:pPr>
            <a:r>
              <a:rPr lang="da-DK" sz="2000" dirty="0"/>
              <a:t>Stability Antipatterns</a:t>
            </a:r>
            <a:endParaRPr lang="da-DK" dirty="0"/>
          </a:p>
          <a:p>
            <a:pPr>
              <a:defRPr/>
            </a:pPr>
            <a:endParaRPr lang="da-DK" dirty="0"/>
          </a:p>
          <a:p>
            <a:pPr>
              <a:defRPr/>
            </a:pPr>
            <a:r>
              <a:rPr lang="da-DK" sz="1600" dirty="0"/>
              <a:t>Henrik Bærbak Christensen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B0A5-AD66-4453-A2AF-7523CF5B1048}"/>
              </a:ext>
            </a:extLst>
          </p:cNvPr>
          <p:cNvSpPr>
            <a:spLocks noGrp="1"/>
          </p:cNvSpPr>
          <p:nvPr>
            <p:ph type="title"/>
          </p:nvPr>
        </p:nvSpPr>
        <p:spPr/>
        <p:txBody>
          <a:bodyPr/>
          <a:lstStyle/>
          <a:p>
            <a:r>
              <a:rPr lang="en-US" dirty="0"/>
              <a:t>Akin to Nygard §1</a:t>
            </a:r>
          </a:p>
        </p:txBody>
      </p:sp>
      <p:sp>
        <p:nvSpPr>
          <p:cNvPr id="3" name="Content Placeholder 2">
            <a:extLst>
              <a:ext uri="{FF2B5EF4-FFF2-40B4-BE49-F238E27FC236}">
                <a16:creationId xmlns:a16="http://schemas.microsoft.com/office/drawing/2014/main" id="{81ACC740-EEBF-4F65-97F1-0E37CB3D4C1C}"/>
              </a:ext>
            </a:extLst>
          </p:cNvPr>
          <p:cNvSpPr>
            <a:spLocks noGrp="1"/>
          </p:cNvSpPr>
          <p:nvPr>
            <p:ph idx="1"/>
          </p:nvPr>
        </p:nvSpPr>
        <p:spPr/>
        <p:txBody>
          <a:bodyPr/>
          <a:lstStyle/>
          <a:p>
            <a:r>
              <a:rPr lang="en-US" dirty="0"/>
              <a:t>MSDO 2020 Crunch broke down. Why?</a:t>
            </a:r>
          </a:p>
          <a:p>
            <a:pPr lvl="1"/>
            <a:r>
              <a:rPr lang="en-US" dirty="0"/>
              <a:t>No try catch around ‘</a:t>
            </a:r>
            <a:r>
              <a:rPr lang="en-US" dirty="0" err="1"/>
              <a:t>network.close</a:t>
            </a:r>
            <a:r>
              <a:rPr lang="en-US" dirty="0"/>
              <a:t>()’ in my finally() clause </a:t>
            </a:r>
            <a:r>
              <a:rPr lang="en-US" dirty="0">
                <a:sym typeface="Wingdings" panose="05000000000000000000" pitchFamily="2" charset="2"/>
              </a:rPr>
              <a:t></a:t>
            </a: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r>
              <a:rPr lang="en-US" dirty="0">
                <a:sym typeface="Wingdings" panose="05000000000000000000" pitchFamily="2" charset="2"/>
              </a:rPr>
              <a:t>Was due to the ‘only 16 networks available’ default docker setup</a:t>
            </a:r>
          </a:p>
        </p:txBody>
      </p:sp>
      <p:sp>
        <p:nvSpPr>
          <p:cNvPr id="4" name="Date Placeholder 3">
            <a:extLst>
              <a:ext uri="{FF2B5EF4-FFF2-40B4-BE49-F238E27FC236}">
                <a16:creationId xmlns:a16="http://schemas.microsoft.com/office/drawing/2014/main" id="{DB499F2F-D7E5-4072-B685-A380847A1D25}"/>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05E28778-F9DF-423A-9DFC-C22D87C0F2B9}"/>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F8EC7F5A-2B47-4970-A5B4-9746EC3A2BE2}"/>
              </a:ext>
            </a:extLst>
          </p:cNvPr>
          <p:cNvSpPr>
            <a:spLocks noGrp="1"/>
          </p:cNvSpPr>
          <p:nvPr>
            <p:ph type="sldNum" sz="quarter" idx="12"/>
          </p:nvPr>
        </p:nvSpPr>
        <p:spPr/>
        <p:txBody>
          <a:bodyPr/>
          <a:lstStyle/>
          <a:p>
            <a:pPr>
              <a:defRPr/>
            </a:pPr>
            <a:fld id="{40390516-8E9A-4341-B9BC-EA7123011609}" type="slidenum">
              <a:rPr lang="en-US" smtClean="0"/>
              <a:pPr>
                <a:defRPr/>
              </a:pPr>
              <a:t>10</a:t>
            </a:fld>
            <a:endParaRPr lang="en-US"/>
          </a:p>
        </p:txBody>
      </p:sp>
      <p:pic>
        <p:nvPicPr>
          <p:cNvPr id="7" name="Picture 6">
            <a:extLst>
              <a:ext uri="{FF2B5EF4-FFF2-40B4-BE49-F238E27FC236}">
                <a16:creationId xmlns:a16="http://schemas.microsoft.com/office/drawing/2014/main" id="{84C9D403-7D91-4781-9017-F9FECC1BB7D4}"/>
              </a:ext>
            </a:extLst>
          </p:cNvPr>
          <p:cNvPicPr>
            <a:picLocks noChangeAspect="1"/>
          </p:cNvPicPr>
          <p:nvPr/>
        </p:nvPicPr>
        <p:blipFill>
          <a:blip r:embed="rId3"/>
          <a:stretch>
            <a:fillRect/>
          </a:stretch>
        </p:blipFill>
        <p:spPr>
          <a:xfrm>
            <a:off x="252412" y="2105025"/>
            <a:ext cx="8639175" cy="1504950"/>
          </a:xfrm>
          <a:prstGeom prst="rect">
            <a:avLst/>
          </a:prstGeom>
        </p:spPr>
      </p:pic>
    </p:spTree>
    <p:extLst>
      <p:ext uri="{BB962C8B-B14F-4D97-AF65-F5344CB8AC3E}">
        <p14:creationId xmlns:p14="http://schemas.microsoft.com/office/powerpoint/2010/main" val="373293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3771900"/>
            <a:ext cx="8686800" cy="990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da-DK" dirty="0" err="1"/>
              <a:t>Another</a:t>
            </a:r>
            <a:r>
              <a:rPr lang="da-DK" dirty="0"/>
              <a:t> </a:t>
            </a:r>
            <a:r>
              <a:rPr lang="da-DK" dirty="0" err="1"/>
              <a:t>one</a:t>
            </a:r>
            <a:endParaRPr lang="en-US" dirty="0"/>
          </a:p>
        </p:txBody>
      </p:sp>
      <p:sp>
        <p:nvSpPr>
          <p:cNvPr id="3" name="Content Placeholder 2"/>
          <p:cNvSpPr>
            <a:spLocks noGrp="1"/>
          </p:cNvSpPr>
          <p:nvPr>
            <p:ph idx="1"/>
          </p:nvPr>
        </p:nvSpPr>
        <p:spPr/>
        <p:txBody>
          <a:bodyPr/>
          <a:lstStyle/>
          <a:p>
            <a:r>
              <a:rPr lang="da-DK" dirty="0"/>
              <a:t>Crunch3.baerbak.com</a:t>
            </a:r>
          </a:p>
          <a:p>
            <a:pPr lvl="1"/>
            <a:r>
              <a:rPr lang="da-DK" dirty="0"/>
              <a:t>The central submission server</a:t>
            </a:r>
          </a:p>
          <a:p>
            <a:r>
              <a:rPr lang="da-DK" dirty="0" err="1"/>
              <a:t>Fixed</a:t>
            </a:r>
            <a:r>
              <a:rPr lang="da-DK" dirty="0"/>
              <a:t> IP in </a:t>
            </a:r>
            <a:r>
              <a:rPr lang="da-DK" dirty="0" err="1"/>
              <a:t>my</a:t>
            </a:r>
            <a:r>
              <a:rPr lang="da-DK" dirty="0"/>
              <a:t> </a:t>
            </a:r>
            <a:r>
              <a:rPr lang="da-DK" dirty="0" err="1"/>
              <a:t>own</a:t>
            </a:r>
            <a:r>
              <a:rPr lang="da-DK" dirty="0"/>
              <a:t> range, </a:t>
            </a:r>
            <a:r>
              <a:rPr lang="da-DK" dirty="0" err="1"/>
              <a:t>provided</a:t>
            </a:r>
            <a:r>
              <a:rPr lang="da-DK" dirty="0"/>
              <a:t> by AUIT</a:t>
            </a:r>
          </a:p>
          <a:p>
            <a:r>
              <a:rPr lang="da-DK" dirty="0" err="1"/>
              <a:t>During</a:t>
            </a:r>
            <a:r>
              <a:rPr lang="da-DK" dirty="0"/>
              <a:t> </a:t>
            </a:r>
            <a:r>
              <a:rPr lang="da-DK" dirty="0" err="1"/>
              <a:t>maintenance</a:t>
            </a:r>
            <a:r>
              <a:rPr lang="da-DK" dirty="0"/>
              <a:t> September 2016 </a:t>
            </a:r>
            <a:r>
              <a:rPr lang="da-DK" dirty="0" err="1"/>
              <a:t>they</a:t>
            </a:r>
            <a:r>
              <a:rPr lang="da-DK" dirty="0"/>
              <a:t> </a:t>
            </a:r>
            <a:r>
              <a:rPr lang="da-DK" i="1" dirty="0" err="1"/>
              <a:t>shut</a:t>
            </a:r>
            <a:r>
              <a:rPr lang="da-DK" i="1" dirty="0"/>
              <a:t> </a:t>
            </a:r>
            <a:r>
              <a:rPr lang="da-DK" i="1" dirty="0" err="1"/>
              <a:t>down</a:t>
            </a:r>
            <a:r>
              <a:rPr lang="da-DK" i="1" dirty="0"/>
              <a:t> </a:t>
            </a:r>
            <a:r>
              <a:rPr lang="da-DK" i="1" dirty="0" err="1"/>
              <a:t>this</a:t>
            </a:r>
            <a:r>
              <a:rPr lang="da-DK" i="1" dirty="0"/>
              <a:t> </a:t>
            </a:r>
            <a:r>
              <a:rPr lang="da-DK" i="1" dirty="0" err="1"/>
              <a:t>range’s</a:t>
            </a:r>
            <a:r>
              <a:rPr lang="da-DK" i="1" dirty="0"/>
              <a:t> DNS </a:t>
            </a:r>
            <a:r>
              <a:rPr lang="da-DK" i="1" dirty="0" err="1"/>
              <a:t>name</a:t>
            </a:r>
            <a:r>
              <a:rPr lang="da-DK" i="1" dirty="0"/>
              <a:t> servers</a:t>
            </a:r>
            <a:r>
              <a:rPr lang="da-DK" dirty="0"/>
              <a:t> </a:t>
            </a:r>
            <a:r>
              <a:rPr lang="da-DK" dirty="0" err="1"/>
              <a:t>without</a:t>
            </a:r>
            <a:r>
              <a:rPr lang="da-DK" dirty="0"/>
              <a:t> </a:t>
            </a:r>
            <a:r>
              <a:rPr lang="da-DK" dirty="0" err="1"/>
              <a:t>telling</a:t>
            </a:r>
            <a:r>
              <a:rPr lang="da-DK" dirty="0"/>
              <a:t> </a:t>
            </a:r>
            <a:r>
              <a:rPr lang="da-DK" dirty="0" err="1"/>
              <a:t>me</a:t>
            </a:r>
            <a:r>
              <a:rPr lang="da-DK" dirty="0"/>
              <a:t>!</a:t>
            </a:r>
          </a:p>
          <a:p>
            <a:r>
              <a:rPr lang="da-DK" dirty="0" err="1"/>
              <a:t>Result</a:t>
            </a:r>
            <a:r>
              <a:rPr lang="da-DK" dirty="0"/>
              <a:t>: </a:t>
            </a:r>
            <a:r>
              <a:rPr lang="da-DK" i="1" dirty="0"/>
              <a:t>All</a:t>
            </a:r>
            <a:r>
              <a:rPr lang="da-DK" dirty="0"/>
              <a:t> </a:t>
            </a:r>
            <a:r>
              <a:rPr lang="da-DK" dirty="0" err="1"/>
              <a:t>my</a:t>
            </a:r>
            <a:r>
              <a:rPr lang="da-DK" dirty="0"/>
              <a:t> servers </a:t>
            </a:r>
            <a:r>
              <a:rPr lang="da-DK" dirty="0" err="1"/>
              <a:t>could</a:t>
            </a:r>
            <a:r>
              <a:rPr lang="da-DK" dirty="0"/>
              <a:t> not </a:t>
            </a:r>
            <a:r>
              <a:rPr lang="da-DK" dirty="0" err="1"/>
              <a:t>see</a:t>
            </a:r>
            <a:r>
              <a:rPr lang="da-DK" dirty="0"/>
              <a:t> the internet!</a:t>
            </a:r>
          </a:p>
          <a:p>
            <a:pPr lvl="1"/>
            <a:r>
              <a:rPr lang="da-DK" dirty="0"/>
              <a:t>And </a:t>
            </a:r>
            <a:r>
              <a:rPr lang="da-DK" dirty="0" err="1"/>
              <a:t>no</a:t>
            </a:r>
            <a:r>
              <a:rPr lang="da-DK" dirty="0"/>
              <a:t> </a:t>
            </a:r>
            <a:r>
              <a:rPr lang="da-DK" dirty="0" err="1"/>
              <a:t>warning</a:t>
            </a:r>
            <a:r>
              <a:rPr lang="da-DK" dirty="0"/>
              <a:t> at all!</a:t>
            </a:r>
          </a:p>
          <a:p>
            <a:pPr marL="0" indent="0" algn="ctr">
              <a:buNone/>
            </a:pPr>
            <a:r>
              <a:rPr lang="da-DK" b="1" dirty="0"/>
              <a:t>Morale: My software in </a:t>
            </a:r>
            <a:r>
              <a:rPr lang="da-DK" b="1" dirty="0" err="1"/>
              <a:t>production</a:t>
            </a:r>
            <a:r>
              <a:rPr lang="da-DK" b="1" dirty="0"/>
              <a:t> </a:t>
            </a:r>
            <a:r>
              <a:rPr lang="da-DK" b="1" i="1" dirty="0" err="1"/>
              <a:t>change</a:t>
            </a:r>
            <a:r>
              <a:rPr lang="da-DK" b="1" i="1" dirty="0"/>
              <a:t> </a:t>
            </a:r>
            <a:r>
              <a:rPr lang="da-DK" b="1" i="1" dirty="0" err="1"/>
              <a:t>even</a:t>
            </a:r>
            <a:endParaRPr lang="da-DK" b="1" i="1" dirty="0"/>
          </a:p>
          <a:p>
            <a:pPr marL="0" indent="0" algn="ctr">
              <a:buNone/>
            </a:pPr>
            <a:r>
              <a:rPr lang="da-DK" b="1" i="1" dirty="0" err="1"/>
              <a:t>when</a:t>
            </a:r>
            <a:r>
              <a:rPr lang="da-DK" b="1" i="1" dirty="0"/>
              <a:t> I do not </a:t>
            </a:r>
            <a:r>
              <a:rPr lang="da-DK" b="1" i="1" dirty="0" err="1"/>
              <a:t>change</a:t>
            </a:r>
            <a:r>
              <a:rPr lang="da-DK" b="1" i="1" dirty="0"/>
              <a:t> </a:t>
            </a:r>
            <a:r>
              <a:rPr lang="da-DK" b="1" i="1" dirty="0" err="1"/>
              <a:t>my</a:t>
            </a:r>
            <a:r>
              <a:rPr lang="da-DK" b="1" i="1" dirty="0"/>
              <a:t> software!</a:t>
            </a:r>
            <a:endParaRPr lang="da-DK" b="1" dirty="0"/>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11</a:t>
            </a:fld>
            <a:endParaRPr lang="en-US"/>
          </a:p>
        </p:txBody>
      </p:sp>
    </p:spTree>
    <p:extLst>
      <p:ext uri="{BB962C8B-B14F-4D97-AF65-F5344CB8AC3E}">
        <p14:creationId xmlns:p14="http://schemas.microsoft.com/office/powerpoint/2010/main" val="238036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28060DA-B159-4AEC-BE66-E3206048F9DC}"/>
              </a:ext>
            </a:extLst>
          </p:cNvPr>
          <p:cNvSpPr/>
          <p:nvPr/>
        </p:nvSpPr>
        <p:spPr>
          <a:xfrm>
            <a:off x="228600" y="3806749"/>
            <a:ext cx="8382000" cy="38047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4C091C-C67A-40C0-9D49-5CCEC5FBE5E3}"/>
              </a:ext>
            </a:extLst>
          </p:cNvPr>
          <p:cNvSpPr/>
          <p:nvPr/>
        </p:nvSpPr>
        <p:spPr>
          <a:xfrm>
            <a:off x="228600" y="3349600"/>
            <a:ext cx="8382000" cy="38047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586EE1-A99F-43E7-A7B6-4712B4D545B1}"/>
              </a:ext>
            </a:extLst>
          </p:cNvPr>
          <p:cNvSpPr/>
          <p:nvPr/>
        </p:nvSpPr>
        <p:spPr>
          <a:xfrm>
            <a:off x="228600" y="2171699"/>
            <a:ext cx="8382000" cy="114300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8B32DF3-59D9-40F1-875A-1BFB1CF66251}"/>
              </a:ext>
            </a:extLst>
          </p:cNvPr>
          <p:cNvSpPr/>
          <p:nvPr/>
        </p:nvSpPr>
        <p:spPr>
          <a:xfrm>
            <a:off x="228600" y="952500"/>
            <a:ext cx="8382000" cy="8382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122" name="Title 1"/>
          <p:cNvSpPr>
            <a:spLocks noGrp="1"/>
          </p:cNvSpPr>
          <p:nvPr>
            <p:ph type="title"/>
          </p:nvPr>
        </p:nvSpPr>
        <p:spPr/>
        <p:txBody>
          <a:bodyPr/>
          <a:lstStyle/>
          <a:p>
            <a:r>
              <a:rPr lang="en-US" altLang="en-US" noProof="0" dirty="0"/>
              <a:t>Definitions</a:t>
            </a:r>
          </a:p>
        </p:txBody>
      </p:sp>
      <p:sp>
        <p:nvSpPr>
          <p:cNvPr id="5123" name="Content Placeholder 2"/>
          <p:cNvSpPr>
            <a:spLocks noGrp="1"/>
          </p:cNvSpPr>
          <p:nvPr>
            <p:ph idx="1"/>
          </p:nvPr>
        </p:nvSpPr>
        <p:spPr/>
        <p:txBody>
          <a:bodyPr/>
          <a:lstStyle/>
          <a:p>
            <a:r>
              <a:rPr lang="en-US" altLang="en-US" i="1" noProof="0" dirty="0"/>
              <a:t>Transaction</a:t>
            </a:r>
            <a:r>
              <a:rPr lang="en-US" altLang="en-US" noProof="0" dirty="0"/>
              <a:t>: Abstract unit of work processed by the system</a:t>
            </a:r>
          </a:p>
          <a:p>
            <a:pPr lvl="1"/>
            <a:r>
              <a:rPr lang="en-US" altLang="en-US" i="1" noProof="0" dirty="0"/>
              <a:t>More akin to ‘story’ (XP) or ‘use case’</a:t>
            </a:r>
          </a:p>
          <a:p>
            <a:r>
              <a:rPr lang="en-US" altLang="en-US" i="1" noProof="0" dirty="0"/>
              <a:t>System:</a:t>
            </a:r>
            <a:r>
              <a:rPr lang="en-US" altLang="en-US" b="1" i="1" noProof="0" dirty="0"/>
              <a:t> </a:t>
            </a:r>
            <a:r>
              <a:rPr lang="en-US" altLang="en-US" noProof="0" dirty="0"/>
              <a:t>Complete, interdependent set of hardware, applications, networks, power supplies, and services required to process transactions</a:t>
            </a:r>
          </a:p>
          <a:p>
            <a:r>
              <a:rPr lang="en-US" altLang="en-US" i="1" noProof="0" dirty="0"/>
              <a:t>Impulse: </a:t>
            </a:r>
            <a:r>
              <a:rPr lang="en-US" altLang="en-US" noProof="0" dirty="0"/>
              <a:t>Rapid shock to the system</a:t>
            </a:r>
          </a:p>
          <a:p>
            <a:r>
              <a:rPr lang="en-US" altLang="en-US" i="1" noProof="0" dirty="0"/>
              <a:t>Stress:</a:t>
            </a:r>
            <a:r>
              <a:rPr lang="en-US" altLang="en-US" b="1" i="1" noProof="0" dirty="0"/>
              <a:t> </a:t>
            </a:r>
            <a:r>
              <a:rPr lang="en-US" altLang="en-US" noProof="0" dirty="0"/>
              <a:t>Force applied to the system over extended time</a:t>
            </a:r>
            <a:endParaRPr lang="en-US" altLang="en-US" i="1" noProof="0" dirty="0"/>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F675B379-457D-416C-AF77-F7129E9FF483}" type="slidenum">
              <a:rPr lang="en-US" smtClean="0"/>
              <a:pPr>
                <a:defRPr/>
              </a:pPr>
              <a:t>12</a:t>
            </a:fld>
            <a:endParaRPr lang="en-US"/>
          </a:p>
        </p:txBody>
      </p:sp>
      <p:sp>
        <p:nvSpPr>
          <p:cNvPr id="2" name="Rectangle 1"/>
          <p:cNvSpPr/>
          <p:nvPr/>
        </p:nvSpPr>
        <p:spPr>
          <a:xfrm>
            <a:off x="4038600" y="4553393"/>
            <a:ext cx="4648200" cy="533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Reusing </a:t>
            </a:r>
            <a:r>
              <a:rPr lang="en-US" i="1" dirty="0"/>
              <a:t>mechanical engineering</a:t>
            </a:r>
            <a:r>
              <a:rPr lang="en-US" dirty="0"/>
              <a:t> terminology</a:t>
            </a:r>
          </a:p>
        </p:txBody>
      </p:sp>
    </p:spTree>
    <p:extLst>
      <p:ext uri="{BB962C8B-B14F-4D97-AF65-F5344CB8AC3E}">
        <p14:creationId xmlns:p14="http://schemas.microsoft.com/office/powerpoint/2010/main" val="2719088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C3AF5D-FDF9-41F9-B44B-789866B7C34F}"/>
              </a:ext>
            </a:extLst>
          </p:cNvPr>
          <p:cNvSpPr/>
          <p:nvPr/>
        </p:nvSpPr>
        <p:spPr>
          <a:xfrm>
            <a:off x="228600" y="1464960"/>
            <a:ext cx="8382000" cy="108076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FEEF85-7407-47E7-A8F3-B59167DB3B45}"/>
              </a:ext>
            </a:extLst>
          </p:cNvPr>
          <p:cNvSpPr/>
          <p:nvPr/>
        </p:nvSpPr>
        <p:spPr>
          <a:xfrm>
            <a:off x="228600" y="2614940"/>
            <a:ext cx="8382000" cy="3810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77F1F8-652C-412C-9B40-544C81090EDC}"/>
              </a:ext>
            </a:extLst>
          </p:cNvPr>
          <p:cNvSpPr/>
          <p:nvPr/>
        </p:nvSpPr>
        <p:spPr>
          <a:xfrm>
            <a:off x="228600" y="3065160"/>
            <a:ext cx="8382000" cy="78294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E74ECBD-B653-49AD-8CA0-F57AD128B1FC}"/>
              </a:ext>
            </a:extLst>
          </p:cNvPr>
          <p:cNvSpPr/>
          <p:nvPr/>
        </p:nvSpPr>
        <p:spPr>
          <a:xfrm>
            <a:off x="228600" y="4229100"/>
            <a:ext cx="8382000" cy="78294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A8B9C0-3E01-460A-A3D9-96115ECC7085}"/>
              </a:ext>
            </a:extLst>
          </p:cNvPr>
          <p:cNvSpPr/>
          <p:nvPr/>
        </p:nvSpPr>
        <p:spPr>
          <a:xfrm>
            <a:off x="228600" y="973440"/>
            <a:ext cx="8382000" cy="4572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146" name="Title 1"/>
          <p:cNvSpPr>
            <a:spLocks noGrp="1"/>
          </p:cNvSpPr>
          <p:nvPr>
            <p:ph type="title"/>
          </p:nvPr>
        </p:nvSpPr>
        <p:spPr/>
        <p:txBody>
          <a:bodyPr/>
          <a:lstStyle/>
          <a:p>
            <a:r>
              <a:rPr lang="en-US" altLang="en-US" noProof="0" dirty="0"/>
              <a:t>Definitions</a:t>
            </a:r>
          </a:p>
        </p:txBody>
      </p:sp>
      <p:sp>
        <p:nvSpPr>
          <p:cNvPr id="6147" name="Content Placeholder 2"/>
          <p:cNvSpPr>
            <a:spLocks noGrp="1"/>
          </p:cNvSpPr>
          <p:nvPr>
            <p:ph idx="1"/>
          </p:nvPr>
        </p:nvSpPr>
        <p:spPr/>
        <p:txBody>
          <a:bodyPr/>
          <a:lstStyle/>
          <a:p>
            <a:r>
              <a:rPr lang="en-US" altLang="en-US" i="1" noProof="0" dirty="0"/>
              <a:t>Strain</a:t>
            </a:r>
            <a:r>
              <a:rPr lang="en-US" altLang="en-US" noProof="0" dirty="0"/>
              <a:t>: Changed shape when stress is applied.</a:t>
            </a:r>
          </a:p>
          <a:p>
            <a:r>
              <a:rPr lang="en-US" altLang="en-US" i="1" noProof="0" dirty="0"/>
              <a:t>Longevity:</a:t>
            </a:r>
            <a:r>
              <a:rPr lang="en-US" altLang="en-US" noProof="0" dirty="0"/>
              <a:t> Ability to keep processing transactions for a long time [long = more than timespan between deployments]</a:t>
            </a:r>
          </a:p>
          <a:p>
            <a:r>
              <a:rPr lang="en-US" altLang="en-US" i="1" noProof="0" dirty="0"/>
              <a:t>Crack:</a:t>
            </a:r>
            <a:r>
              <a:rPr lang="en-US" altLang="en-US" noProof="0" dirty="0"/>
              <a:t> essentially synonym with failure</a:t>
            </a:r>
            <a:endParaRPr lang="en-US" altLang="en-US" i="1" noProof="0" dirty="0"/>
          </a:p>
          <a:p>
            <a:r>
              <a:rPr lang="en-US" altLang="en-US" i="1" noProof="0" dirty="0"/>
              <a:t>Failure mode:</a:t>
            </a:r>
            <a:r>
              <a:rPr lang="en-US" altLang="en-US" b="1" i="1" noProof="0" dirty="0"/>
              <a:t> </a:t>
            </a:r>
            <a:r>
              <a:rPr lang="en-US" altLang="en-US" noProof="0" dirty="0"/>
              <a:t>the trigger, the way cracks propagate, and the result of the damage</a:t>
            </a:r>
          </a:p>
          <a:p>
            <a:pPr lvl="1"/>
            <a:r>
              <a:rPr lang="en-US" altLang="en-US" i="1" noProof="0" dirty="0"/>
              <a:t>Safe failure modes </a:t>
            </a:r>
            <a:r>
              <a:rPr lang="en-US" altLang="en-US" b="1" i="1" noProof="0" dirty="0"/>
              <a:t> </a:t>
            </a:r>
            <a:r>
              <a:rPr lang="en-US" altLang="en-US" noProof="0" dirty="0"/>
              <a:t>are better than unpredictable failure modes!</a:t>
            </a:r>
            <a:endParaRPr lang="en-US" altLang="en-US" i="1" noProof="0" dirty="0"/>
          </a:p>
          <a:p>
            <a:r>
              <a:rPr lang="en-US" altLang="en-US" i="1" noProof="0" dirty="0" err="1">
                <a:solidFill>
                  <a:schemeClr val="bg1">
                    <a:lumMod val="50000"/>
                  </a:schemeClr>
                </a:solidFill>
              </a:rPr>
              <a:t>Crackstoppers</a:t>
            </a:r>
            <a:r>
              <a:rPr lang="en-US" altLang="en-US" i="1" noProof="0" dirty="0">
                <a:solidFill>
                  <a:schemeClr val="bg1">
                    <a:lumMod val="50000"/>
                  </a:schemeClr>
                </a:solidFill>
              </a:rPr>
              <a:t>:</a:t>
            </a:r>
            <a:r>
              <a:rPr lang="en-US" altLang="en-US" b="1" i="1" noProof="0" dirty="0">
                <a:solidFill>
                  <a:schemeClr val="bg1">
                    <a:lumMod val="50000"/>
                  </a:schemeClr>
                </a:solidFill>
              </a:rPr>
              <a:t> </a:t>
            </a:r>
            <a:r>
              <a:rPr lang="en-US" altLang="en-US" noProof="0" dirty="0">
                <a:solidFill>
                  <a:schemeClr val="bg1">
                    <a:lumMod val="50000"/>
                  </a:schemeClr>
                </a:solidFill>
              </a:rPr>
              <a:t>failure modes that keep cracks away from indispensable system parts</a:t>
            </a:r>
            <a:endParaRPr lang="en-US" altLang="en-US" i="1" noProof="0" dirty="0">
              <a:solidFill>
                <a:schemeClr val="bg1">
                  <a:lumMod val="50000"/>
                </a:schemeClr>
              </a:solidFill>
            </a:endParaRPr>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08390882-F294-43DA-9109-086443C51AD7}" type="slidenum">
              <a:rPr lang="en-US" smtClean="0"/>
              <a:pPr>
                <a:defRPr/>
              </a:pPr>
              <a:t>13</a:t>
            </a:fld>
            <a:endParaRPr lang="en-US"/>
          </a:p>
        </p:txBody>
      </p:sp>
    </p:spTree>
    <p:extLst>
      <p:ext uri="{BB962C8B-B14F-4D97-AF65-F5344CB8AC3E}">
        <p14:creationId xmlns:p14="http://schemas.microsoft.com/office/powerpoint/2010/main" val="3344646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0565C-66EC-45B9-AFBB-A0E9175C33CB}"/>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E2646E08-AF12-4266-83D4-E7040DF4AA81}"/>
              </a:ext>
            </a:extLst>
          </p:cNvPr>
          <p:cNvSpPr>
            <a:spLocks noGrp="1"/>
          </p:cNvSpPr>
          <p:nvPr>
            <p:ph idx="1"/>
          </p:nvPr>
        </p:nvSpPr>
        <p:spPr/>
        <p:txBody>
          <a:bodyPr/>
          <a:lstStyle/>
          <a:p>
            <a:r>
              <a:rPr lang="en-US" dirty="0"/>
              <a:t>Straining the system</a:t>
            </a:r>
          </a:p>
          <a:p>
            <a:pPr lvl="1"/>
            <a:r>
              <a:rPr lang="en-US" dirty="0"/>
              <a:t>Requests get queue up</a:t>
            </a:r>
          </a:p>
          <a:p>
            <a:pPr lvl="2"/>
            <a:r>
              <a:rPr lang="en-US" dirty="0"/>
              <a:t>Queues grow</a:t>
            </a:r>
          </a:p>
          <a:p>
            <a:pPr lvl="3"/>
            <a:r>
              <a:rPr lang="en-US" dirty="0"/>
              <a:t>RAM exhausted – start swapping to disk</a:t>
            </a:r>
          </a:p>
          <a:p>
            <a:pPr lvl="2"/>
            <a:r>
              <a:rPr lang="en-US" dirty="0"/>
              <a:t>Requests get queue up much </a:t>
            </a:r>
            <a:r>
              <a:rPr lang="en-US" dirty="0" err="1"/>
              <a:t>much</a:t>
            </a:r>
            <a:r>
              <a:rPr lang="en-US" dirty="0"/>
              <a:t> faster…</a:t>
            </a:r>
          </a:p>
          <a:p>
            <a:pPr lvl="2"/>
            <a:r>
              <a:rPr lang="en-US" dirty="0"/>
              <a:t>… disaster…</a:t>
            </a:r>
          </a:p>
          <a:p>
            <a:endParaRPr lang="en-US" dirty="0"/>
          </a:p>
        </p:txBody>
      </p:sp>
      <p:sp>
        <p:nvSpPr>
          <p:cNvPr id="4" name="Date Placeholder 3">
            <a:extLst>
              <a:ext uri="{FF2B5EF4-FFF2-40B4-BE49-F238E27FC236}">
                <a16:creationId xmlns:a16="http://schemas.microsoft.com/office/drawing/2014/main" id="{CE6C6FC2-434C-440E-8B09-8758C9F13CB3}"/>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5A714BA1-E8CB-48BD-98AB-D2443AE6A91A}"/>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198ED6A7-9D6D-4514-9E29-8BAA15053923}"/>
              </a:ext>
            </a:extLst>
          </p:cNvPr>
          <p:cNvSpPr>
            <a:spLocks noGrp="1"/>
          </p:cNvSpPr>
          <p:nvPr>
            <p:ph type="sldNum" sz="quarter" idx="12"/>
          </p:nvPr>
        </p:nvSpPr>
        <p:spPr/>
        <p:txBody>
          <a:bodyPr/>
          <a:lstStyle/>
          <a:p>
            <a:pPr>
              <a:defRPr/>
            </a:pPr>
            <a:fld id="{40390516-8E9A-4341-B9BC-EA7123011609}" type="slidenum">
              <a:rPr lang="en-US" smtClean="0"/>
              <a:pPr>
                <a:defRPr/>
              </a:pPr>
              <a:t>14</a:t>
            </a:fld>
            <a:endParaRPr lang="en-US"/>
          </a:p>
        </p:txBody>
      </p:sp>
    </p:spTree>
    <p:extLst>
      <p:ext uri="{BB962C8B-B14F-4D97-AF65-F5344CB8AC3E}">
        <p14:creationId xmlns:p14="http://schemas.microsoft.com/office/powerpoint/2010/main" val="3577342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2B4A95F-2346-4AD2-8AF0-329D6F9EA872}"/>
              </a:ext>
            </a:extLst>
          </p:cNvPr>
          <p:cNvSpPr/>
          <p:nvPr/>
        </p:nvSpPr>
        <p:spPr>
          <a:xfrm>
            <a:off x="228600" y="1866900"/>
            <a:ext cx="8305800" cy="8382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2" name="Rectangle 1"/>
          <p:cNvSpPr/>
          <p:nvPr/>
        </p:nvSpPr>
        <p:spPr>
          <a:xfrm>
            <a:off x="228600" y="3086100"/>
            <a:ext cx="8305800" cy="12192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7170" name="Title 1"/>
          <p:cNvSpPr>
            <a:spLocks noGrp="1"/>
          </p:cNvSpPr>
          <p:nvPr>
            <p:ph type="title"/>
          </p:nvPr>
        </p:nvSpPr>
        <p:spPr/>
        <p:txBody>
          <a:bodyPr/>
          <a:lstStyle/>
          <a:p>
            <a:r>
              <a:rPr lang="en-US" altLang="en-US" noProof="0" dirty="0"/>
              <a:t>Stability</a:t>
            </a:r>
          </a:p>
        </p:txBody>
      </p:sp>
      <p:sp>
        <p:nvSpPr>
          <p:cNvPr id="7171" name="Content Placeholder 2"/>
          <p:cNvSpPr>
            <a:spLocks noGrp="1"/>
          </p:cNvSpPr>
          <p:nvPr>
            <p:ph idx="1"/>
          </p:nvPr>
        </p:nvSpPr>
        <p:spPr/>
        <p:txBody>
          <a:bodyPr/>
          <a:lstStyle/>
          <a:p>
            <a:r>
              <a:rPr lang="en-US" altLang="en-US" b="1" i="1" dirty="0"/>
              <a:t>Accept that failure will happen!</a:t>
            </a:r>
            <a:r>
              <a:rPr lang="en-US" altLang="en-US" dirty="0"/>
              <a:t> </a:t>
            </a:r>
            <a:r>
              <a:rPr lang="en-US" altLang="en-US" sz="1600" dirty="0"/>
              <a:t>(‘Design for failure’)</a:t>
            </a:r>
            <a:endParaRPr lang="en-US" altLang="en-US" b="1" i="1" dirty="0"/>
          </a:p>
          <a:p>
            <a:endParaRPr lang="en-US" altLang="en-US" i="1" dirty="0"/>
          </a:p>
          <a:p>
            <a:r>
              <a:rPr lang="en-US" altLang="en-US" i="1" dirty="0"/>
              <a:t>Safe failure mode: </a:t>
            </a:r>
            <a:r>
              <a:rPr lang="en-US" altLang="en-US" dirty="0"/>
              <a:t>A failure mode that contains the damage and protects the rest of the system.</a:t>
            </a:r>
            <a:endParaRPr lang="en-US" altLang="en-US" i="1" noProof="0" dirty="0"/>
          </a:p>
          <a:p>
            <a:endParaRPr lang="en-US" altLang="en-US" i="1" dirty="0"/>
          </a:p>
          <a:p>
            <a:r>
              <a:rPr lang="en-US" altLang="en-US" i="1" noProof="0" dirty="0"/>
              <a:t>Stability (resilience, longevity):</a:t>
            </a:r>
            <a:r>
              <a:rPr lang="en-US" altLang="en-US" noProof="0" dirty="0"/>
              <a:t> Ability to keep processing for a long time even when there are transient impulses, persistent stresses, or component failures</a:t>
            </a:r>
          </a:p>
          <a:p>
            <a:endParaRPr lang="en-US" altLang="en-US" i="1" dirty="0"/>
          </a:p>
          <a:p>
            <a:r>
              <a:rPr lang="en-US" altLang="en-US" i="1" noProof="0" dirty="0"/>
              <a:t>Analogy: Crumble zones in modern cars…</a:t>
            </a:r>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C15A8349-76D8-4181-9E6C-B8E32E3AB444}" type="slidenum">
              <a:rPr lang="en-US" smtClean="0"/>
              <a:pPr>
                <a:defRPr/>
              </a:pPr>
              <a:t>15</a:t>
            </a:fld>
            <a:endParaRPr lang="en-US"/>
          </a:p>
        </p:txBody>
      </p:sp>
    </p:spTree>
    <p:extLst>
      <p:ext uri="{BB962C8B-B14F-4D97-AF65-F5344CB8AC3E}">
        <p14:creationId xmlns:p14="http://schemas.microsoft.com/office/powerpoint/2010/main" val="1174827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238500"/>
            <a:ext cx="8458200" cy="1371600"/>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9218" name="Title 1"/>
          <p:cNvSpPr>
            <a:spLocks noGrp="1"/>
          </p:cNvSpPr>
          <p:nvPr>
            <p:ph type="title"/>
          </p:nvPr>
        </p:nvSpPr>
        <p:spPr/>
        <p:txBody>
          <a:bodyPr/>
          <a:lstStyle/>
          <a:p>
            <a:r>
              <a:rPr lang="en-US" altLang="da-DK" noProof="0" dirty="0"/>
              <a:t>Compare to Bass, 3rd Ed</a:t>
            </a:r>
          </a:p>
        </p:txBody>
      </p:sp>
      <p:sp>
        <p:nvSpPr>
          <p:cNvPr id="9219" name="Content Placeholder 2"/>
          <p:cNvSpPr>
            <a:spLocks noGrp="1"/>
          </p:cNvSpPr>
          <p:nvPr>
            <p:ph idx="1"/>
          </p:nvPr>
        </p:nvSpPr>
        <p:spPr/>
        <p:txBody>
          <a:bodyPr/>
          <a:lstStyle/>
          <a:p>
            <a:r>
              <a:rPr lang="en-US" altLang="da-DK" i="1" noProof="0" dirty="0"/>
              <a:t>Availability (1): </a:t>
            </a:r>
            <a:r>
              <a:rPr lang="en-US" altLang="da-DK" noProof="0" dirty="0"/>
              <a:t>Property of software that it is there and ready to carry out its task when you need it to be.</a:t>
            </a:r>
          </a:p>
          <a:p>
            <a:r>
              <a:rPr lang="en-US" altLang="da-DK" noProof="0" dirty="0" err="1"/>
              <a:t>Avizienis</a:t>
            </a:r>
            <a:r>
              <a:rPr lang="en-US" altLang="da-DK" noProof="0" dirty="0"/>
              <a:t> el al.: </a:t>
            </a:r>
            <a:r>
              <a:rPr lang="en-US" altLang="da-DK" i="1" noProof="0" dirty="0"/>
              <a:t>Dependability </a:t>
            </a:r>
            <a:r>
              <a:rPr lang="en-US" altLang="da-DK" noProof="0" dirty="0"/>
              <a:t>is the </a:t>
            </a:r>
            <a:br>
              <a:rPr lang="en-US" altLang="da-DK" noProof="0" dirty="0"/>
            </a:br>
            <a:r>
              <a:rPr lang="en-US" altLang="da-DK" noProof="0" dirty="0"/>
              <a:t>ability to avoid failures that are more </a:t>
            </a:r>
            <a:br>
              <a:rPr lang="en-US" altLang="da-DK" noProof="0" dirty="0"/>
            </a:br>
            <a:r>
              <a:rPr lang="en-US" altLang="da-DK" noProof="0" dirty="0"/>
              <a:t>frequent and more severe than is </a:t>
            </a:r>
            <a:br>
              <a:rPr lang="en-US" altLang="da-DK" noProof="0" dirty="0"/>
            </a:br>
            <a:r>
              <a:rPr lang="en-US" altLang="da-DK" noProof="0" dirty="0"/>
              <a:t>acceptable</a:t>
            </a:r>
          </a:p>
          <a:p>
            <a:r>
              <a:rPr lang="en-US" altLang="da-DK" i="1" noProof="0" dirty="0"/>
              <a:t>Availability (2): </a:t>
            </a:r>
            <a:r>
              <a:rPr lang="en-US" altLang="da-DK" noProof="0" dirty="0"/>
              <a:t>Ability of a system to mask or repair faults such that the cumulative service outage period does not exceed a required value over a specified time interval</a:t>
            </a:r>
            <a:endParaRPr lang="en-US" altLang="da-DK" i="1" noProof="0" dirty="0"/>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75F41EF2-142E-4CA2-84A2-C289D3C6EBA5}" type="slidenum">
              <a:rPr lang="en-US" smtClean="0"/>
              <a:pPr>
                <a:defRPr/>
              </a:pPr>
              <a:t>16</a:t>
            </a:fld>
            <a:endParaRPr lang="en-US"/>
          </a:p>
        </p:txBody>
      </p:sp>
      <p:sp>
        <p:nvSpPr>
          <p:cNvPr id="8" name="TextBox 7"/>
          <p:cNvSpPr txBox="1"/>
          <p:nvPr/>
        </p:nvSpPr>
        <p:spPr>
          <a:xfrm>
            <a:off x="6477000" y="1809571"/>
            <a:ext cx="2286000" cy="1200329"/>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en-US" altLang="en-US" sz="1200" i="1" dirty="0">
                <a:latin typeface="Arial" charset="0"/>
                <a:cs typeface="Arial" charset="0"/>
              </a:rPr>
              <a:t>Stability (resilience, longevity):</a:t>
            </a:r>
            <a:r>
              <a:rPr lang="en-US" altLang="en-US" sz="1200" dirty="0">
                <a:latin typeface="Arial" charset="0"/>
                <a:cs typeface="Arial" charset="0"/>
              </a:rPr>
              <a:t> Ability to keep processing for a long time even when there are transient impulses, persistent stresses, or component failures</a:t>
            </a:r>
            <a:endParaRPr lang="en-US" sz="1200" dirty="0">
              <a:cs typeface="Arial" charset="0"/>
            </a:endParaRPr>
          </a:p>
        </p:txBody>
      </p:sp>
    </p:spTree>
    <p:extLst>
      <p:ext uri="{BB962C8B-B14F-4D97-AF65-F5344CB8AC3E}">
        <p14:creationId xmlns:p14="http://schemas.microsoft.com/office/powerpoint/2010/main" val="4114044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noProof="0" dirty="0"/>
              <a:t>Discussion</a:t>
            </a:r>
          </a:p>
        </p:txBody>
      </p:sp>
      <p:sp>
        <p:nvSpPr>
          <p:cNvPr id="10243" name="Content Placeholder 2"/>
          <p:cNvSpPr>
            <a:spLocks noGrp="1"/>
          </p:cNvSpPr>
          <p:nvPr>
            <p:ph idx="1"/>
          </p:nvPr>
        </p:nvSpPr>
        <p:spPr/>
        <p:txBody>
          <a:bodyPr/>
          <a:lstStyle/>
          <a:p>
            <a:r>
              <a:rPr lang="en-US" altLang="en-US" i="1" noProof="0" dirty="0"/>
              <a:t>Student report: “As my program is running on Amazon EC2, it is always available”</a:t>
            </a:r>
          </a:p>
          <a:p>
            <a:pPr lvl="1"/>
            <a:r>
              <a:rPr lang="en-US" altLang="en-US" noProof="0" dirty="0"/>
              <a:t>What is the ‘system’ definition here?</a:t>
            </a:r>
          </a:p>
          <a:p>
            <a:endParaRPr lang="en-US" altLang="en-US" i="1" noProof="0" dirty="0"/>
          </a:p>
          <a:p>
            <a:r>
              <a:rPr lang="en-US" altLang="en-US" noProof="0" dirty="0" err="1"/>
              <a:t>Ragnarok</a:t>
            </a:r>
            <a:r>
              <a:rPr lang="en-US" altLang="en-US" noProof="0" dirty="0"/>
              <a:t> (my </a:t>
            </a:r>
            <a:r>
              <a:rPr lang="en-US" altLang="en-US" noProof="0" dirty="0" err="1"/>
              <a:t>phd</a:t>
            </a:r>
            <a:r>
              <a:rPr lang="en-US" altLang="en-US" noProof="0" dirty="0"/>
              <a:t> project) crashed due to an unhandled ”disk full” error and left the persistent data structure in an inconsistent state</a:t>
            </a:r>
          </a:p>
          <a:p>
            <a:pPr lvl="1"/>
            <a:r>
              <a:rPr lang="en-US" altLang="en-US" noProof="0" dirty="0"/>
              <a:t>Impulse, strain, crack, ?</a:t>
            </a:r>
          </a:p>
          <a:p>
            <a:pPr lvl="1"/>
            <a:r>
              <a:rPr lang="en-US" altLang="en-US" noProof="0" dirty="0"/>
              <a:t>Potential </a:t>
            </a:r>
            <a:r>
              <a:rPr lang="en-US" altLang="en-US" i="1" noProof="0" dirty="0"/>
              <a:t>safe failure mode</a:t>
            </a:r>
            <a:r>
              <a:rPr lang="en-US" altLang="en-US" noProof="0" dirty="0"/>
              <a:t>?</a:t>
            </a:r>
          </a:p>
          <a:p>
            <a:endParaRPr lang="en-US" altLang="en-US" i="1" noProof="0" dirty="0"/>
          </a:p>
          <a:p>
            <a:endParaRPr lang="en-US" altLang="en-US" i="1" noProof="0" dirty="0"/>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3B79C42C-426D-4B81-BE74-313CBB3ACBF5}" type="slidenum">
              <a:rPr lang="en-US" smtClean="0"/>
              <a:pPr>
                <a:defRPr/>
              </a:pPr>
              <a:t>17</a:t>
            </a:fld>
            <a:endParaRPr lang="en-US"/>
          </a:p>
        </p:txBody>
      </p:sp>
    </p:spTree>
    <p:extLst>
      <p:ext uri="{BB962C8B-B14F-4D97-AF65-F5344CB8AC3E}">
        <p14:creationId xmlns:p14="http://schemas.microsoft.com/office/powerpoint/2010/main" val="2253746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noProof="0" dirty="0"/>
              <a:t>Discussion</a:t>
            </a:r>
          </a:p>
        </p:txBody>
      </p:sp>
      <p:sp>
        <p:nvSpPr>
          <p:cNvPr id="11267" name="Content Placeholder 2"/>
          <p:cNvSpPr>
            <a:spLocks noGrp="1"/>
          </p:cNvSpPr>
          <p:nvPr>
            <p:ph idx="1"/>
          </p:nvPr>
        </p:nvSpPr>
        <p:spPr/>
        <p:txBody>
          <a:bodyPr/>
          <a:lstStyle/>
          <a:p>
            <a:endParaRPr lang="en-US" altLang="en-US"/>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8DF36EF8-1C88-414C-AA86-44C1C4020728}" type="slidenum">
              <a:rPr lang="en-US" smtClean="0"/>
              <a:pPr>
                <a:defRPr/>
              </a:pPr>
              <a:t>18</a:t>
            </a:fld>
            <a:endParaRPr lang="en-US"/>
          </a:p>
        </p:txBody>
      </p:sp>
      <p:pic>
        <p:nvPicPr>
          <p:cNvPr id="11271" name="Picture 2" descr="D:\Dropbox\EcoSense-ProjectWork\SoftwareArchitecture\StoreDaemon-Bug-Dumps\MQ-partition-err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52500"/>
            <a:ext cx="5715000" cy="436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4038600" y="3009900"/>
            <a:ext cx="1447800" cy="355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19858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da-DK" noProof="0" dirty="0"/>
              <a:t>Discussion</a:t>
            </a:r>
          </a:p>
        </p:txBody>
      </p:sp>
      <p:sp>
        <p:nvSpPr>
          <p:cNvPr id="12291" name="Content Placeholder 2"/>
          <p:cNvSpPr>
            <a:spLocks noGrp="1"/>
          </p:cNvSpPr>
          <p:nvPr>
            <p:ph idx="1"/>
          </p:nvPr>
        </p:nvSpPr>
        <p:spPr/>
        <p:txBody>
          <a:bodyPr/>
          <a:lstStyle/>
          <a:p>
            <a:r>
              <a:rPr lang="en-US" altLang="da-DK" noProof="0" dirty="0"/>
              <a:t>Oct 20 2013</a:t>
            </a:r>
          </a:p>
          <a:p>
            <a:pPr lvl="1"/>
            <a:r>
              <a:rPr lang="en-US" altLang="da-DK" noProof="0" dirty="0" err="1"/>
              <a:t>Grundfos</a:t>
            </a:r>
            <a:r>
              <a:rPr lang="en-US" altLang="da-DK" noProof="0" dirty="0"/>
              <a:t> dorm server did not send data for 26 hours</a:t>
            </a:r>
          </a:p>
          <a:p>
            <a:pPr lvl="2"/>
            <a:r>
              <a:rPr lang="en-US" altLang="da-DK" noProof="0" dirty="0"/>
              <a:t>Normally 70KB/s</a:t>
            </a:r>
          </a:p>
          <a:p>
            <a:pPr lvl="1"/>
            <a:endParaRPr lang="en-US" altLang="da-DK" noProof="0" dirty="0"/>
          </a:p>
          <a:p>
            <a:pPr lvl="1"/>
            <a:r>
              <a:rPr lang="en-US" altLang="da-DK" noProof="0" dirty="0"/>
              <a:t>On Oct 21 it went online again, pumping all accumulated data into </a:t>
            </a:r>
            <a:r>
              <a:rPr lang="en-US" altLang="da-DK" noProof="0" dirty="0" err="1"/>
              <a:t>Karibu</a:t>
            </a:r>
            <a:r>
              <a:rPr lang="en-US" altLang="da-DK" noProof="0" dirty="0"/>
              <a:t> during 51 minutes (70Kb/s x 26 hours = lot!)</a:t>
            </a:r>
          </a:p>
          <a:p>
            <a:pPr lvl="1"/>
            <a:endParaRPr lang="en-US" altLang="da-DK" noProof="0" dirty="0"/>
          </a:p>
          <a:p>
            <a:pPr lvl="2"/>
            <a:r>
              <a:rPr lang="en-US" altLang="da-DK" noProof="0" dirty="0"/>
              <a:t>Impulse, strain, crack, ?</a:t>
            </a:r>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531E9587-7D1D-47BE-BC2E-1FC90EEAAEF8}" type="slidenum">
              <a:rPr lang="en-US" smtClean="0"/>
              <a:pPr>
                <a:defRPr/>
              </a:pPr>
              <a:t>19</a:t>
            </a:fld>
            <a:endParaRPr lang="en-US"/>
          </a:p>
        </p:txBody>
      </p:sp>
    </p:spTree>
    <p:extLst>
      <p:ext uri="{BB962C8B-B14F-4D97-AF65-F5344CB8AC3E}">
        <p14:creationId xmlns:p14="http://schemas.microsoft.com/office/powerpoint/2010/main" val="319574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noProof="0" dirty="0"/>
              <a:t>Release It!</a:t>
            </a:r>
          </a:p>
        </p:txBody>
      </p:sp>
      <p:sp>
        <p:nvSpPr>
          <p:cNvPr id="3075" name="Content Placeholder 2"/>
          <p:cNvSpPr>
            <a:spLocks noGrp="1"/>
          </p:cNvSpPr>
          <p:nvPr>
            <p:ph idx="1"/>
          </p:nvPr>
        </p:nvSpPr>
        <p:spPr/>
        <p:txBody>
          <a:bodyPr/>
          <a:lstStyle/>
          <a:p>
            <a:r>
              <a:rPr lang="en-US" altLang="en-US" noProof="0" dirty="0"/>
              <a:t>Written by what is obviously</a:t>
            </a:r>
            <a:br>
              <a:rPr lang="en-US" altLang="en-US" noProof="0" dirty="0"/>
            </a:br>
            <a:r>
              <a:rPr lang="en-US" altLang="en-US" noProof="0" dirty="0"/>
              <a:t>a highly skilled practitioner </a:t>
            </a:r>
            <a:r>
              <a:rPr lang="en-US" altLang="en-US" noProof="0" dirty="0">
                <a:sym typeface="Wingdings" pitchFamily="2" charset="2"/>
              </a:rPr>
              <a:t></a:t>
            </a:r>
          </a:p>
          <a:p>
            <a:endParaRPr lang="en-US" altLang="en-US" noProof="0" dirty="0">
              <a:sym typeface="Wingdings" pitchFamily="2" charset="2"/>
            </a:endParaRPr>
          </a:p>
          <a:p>
            <a:r>
              <a:rPr lang="en-US" altLang="en-US" noProof="0" dirty="0">
                <a:sym typeface="Wingdings" pitchFamily="2" charset="2"/>
              </a:rPr>
              <a:t>Definitely not written by an</a:t>
            </a:r>
            <a:br>
              <a:rPr lang="en-US" altLang="en-US" noProof="0" dirty="0">
                <a:sym typeface="Wingdings" pitchFamily="2" charset="2"/>
              </a:rPr>
            </a:br>
            <a:r>
              <a:rPr lang="en-US" altLang="en-US" noProof="0" dirty="0">
                <a:sym typeface="Wingdings" pitchFamily="2" charset="2"/>
              </a:rPr>
              <a:t>academic ?  ?</a:t>
            </a:r>
          </a:p>
          <a:p>
            <a:pPr lvl="1"/>
            <a:r>
              <a:rPr lang="en-US" altLang="en-US" noProof="0" dirty="0">
                <a:sym typeface="Wingdings" pitchFamily="2" charset="2"/>
              </a:rPr>
              <a:t>I have had to write most of the </a:t>
            </a:r>
            <a:br>
              <a:rPr lang="en-US" altLang="en-US" noProof="0" dirty="0">
                <a:sym typeface="Wingdings" pitchFamily="2" charset="2"/>
              </a:rPr>
            </a:br>
            <a:r>
              <a:rPr lang="en-US" altLang="en-US" noProof="0" dirty="0">
                <a:sym typeface="Wingdings" pitchFamily="2" charset="2"/>
              </a:rPr>
              <a:t>definitions to pinpoint the</a:t>
            </a:r>
            <a:br>
              <a:rPr lang="en-US" altLang="en-US" noProof="0" dirty="0">
                <a:sym typeface="Wingdings" pitchFamily="2" charset="2"/>
              </a:rPr>
            </a:br>
            <a:r>
              <a:rPr lang="en-US" altLang="en-US" noProof="0" dirty="0">
                <a:sym typeface="Wingdings" pitchFamily="2" charset="2"/>
              </a:rPr>
              <a:t>terminology used…</a:t>
            </a:r>
          </a:p>
          <a:p>
            <a:pPr lvl="1"/>
            <a:r>
              <a:rPr lang="en-US" altLang="en-US" noProof="0" dirty="0">
                <a:sym typeface="Wingdings" pitchFamily="2" charset="2"/>
              </a:rPr>
              <a:t>Each section does </a:t>
            </a:r>
            <a:r>
              <a:rPr lang="en-US" altLang="en-US" i="1" noProof="0" dirty="0">
                <a:sym typeface="Wingdings" pitchFamily="2" charset="2"/>
              </a:rPr>
              <a:t>not</a:t>
            </a:r>
            <a:r>
              <a:rPr lang="en-US" altLang="en-US" noProof="0" dirty="0">
                <a:sym typeface="Wingdings" pitchFamily="2" charset="2"/>
              </a:rPr>
              <a:t> follow </a:t>
            </a:r>
            <a:br>
              <a:rPr lang="en-US" altLang="en-US" noProof="0" dirty="0">
                <a:sym typeface="Wingdings" pitchFamily="2" charset="2"/>
              </a:rPr>
            </a:br>
            <a:r>
              <a:rPr lang="en-US" altLang="en-US" noProof="0" dirty="0">
                <a:sym typeface="Wingdings" pitchFamily="2" charset="2"/>
              </a:rPr>
              <a:t>a pattern template</a:t>
            </a:r>
          </a:p>
          <a:p>
            <a:pPr lvl="2"/>
            <a:r>
              <a:rPr lang="en-US" altLang="en-US" noProof="0" dirty="0">
                <a:sym typeface="Wingdings" pitchFamily="2" charset="2"/>
              </a:rPr>
              <a:t>(name, problem, solution, forces)</a:t>
            </a:r>
          </a:p>
          <a:p>
            <a:pPr lvl="1"/>
            <a:endParaRPr lang="en-US" altLang="en-US" noProof="0" dirty="0"/>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F58D9070-935B-45D0-90D9-8DC33134411D}" type="slidenum">
              <a:rPr lang="en-US" smtClean="0"/>
              <a:pPr>
                <a:defRPr/>
              </a:pPr>
              <a:t>2</a:t>
            </a:fld>
            <a:endParaRPr lang="en-US"/>
          </a:p>
        </p:txBody>
      </p:sp>
      <p:pic>
        <p:nvPicPr>
          <p:cNvPr id="3" name="Picture 2">
            <a:extLst>
              <a:ext uri="{FF2B5EF4-FFF2-40B4-BE49-F238E27FC236}">
                <a16:creationId xmlns:a16="http://schemas.microsoft.com/office/drawing/2014/main" id="{3D273854-8C48-4485-A673-723D58065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028699"/>
            <a:ext cx="2633815" cy="3158051"/>
          </a:xfrm>
          <a:prstGeom prst="rect">
            <a:avLst/>
          </a:prstGeom>
        </p:spPr>
      </p:pic>
    </p:spTree>
    <p:extLst>
      <p:ext uri="{BB962C8B-B14F-4D97-AF65-F5344CB8AC3E}">
        <p14:creationId xmlns:p14="http://schemas.microsoft.com/office/powerpoint/2010/main" val="2055516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noProof="0" dirty="0"/>
              <a:t>Chain of failure</a:t>
            </a:r>
          </a:p>
        </p:txBody>
      </p:sp>
      <p:sp>
        <p:nvSpPr>
          <p:cNvPr id="3" name="Content Placeholder 2"/>
          <p:cNvSpPr>
            <a:spLocks noGrp="1"/>
          </p:cNvSpPr>
          <p:nvPr>
            <p:ph idx="1"/>
          </p:nvPr>
        </p:nvSpPr>
        <p:spPr/>
        <p:txBody>
          <a:bodyPr/>
          <a:lstStyle/>
          <a:p>
            <a:pPr marL="0" indent="0" algn="ctr">
              <a:buFont typeface="Arial" charset="0"/>
              <a:buNone/>
              <a:defRPr/>
            </a:pPr>
            <a:r>
              <a:rPr lang="en-US" noProof="0" dirty="0"/>
              <a:t>Cracks propagate!</a:t>
            </a:r>
          </a:p>
          <a:p>
            <a:pPr lvl="1">
              <a:buFont typeface="Arial" charset="0"/>
              <a:buChar char="–"/>
              <a:defRPr/>
            </a:pPr>
            <a:r>
              <a:rPr lang="en-US" noProof="0" dirty="0"/>
              <a:t>At each step</a:t>
            </a:r>
          </a:p>
          <a:p>
            <a:pPr lvl="2">
              <a:buFont typeface="Arial" charset="0"/>
              <a:buChar char="•"/>
              <a:defRPr/>
            </a:pPr>
            <a:r>
              <a:rPr lang="en-US" noProof="0" dirty="0"/>
              <a:t>It can be accelerated	</a:t>
            </a:r>
          </a:p>
          <a:p>
            <a:pPr lvl="2">
              <a:buFont typeface="Arial" charset="0"/>
              <a:buChar char="•"/>
              <a:defRPr/>
            </a:pPr>
            <a:r>
              <a:rPr lang="en-US" noProof="0" dirty="0"/>
              <a:t>It can be slowed</a:t>
            </a:r>
          </a:p>
          <a:p>
            <a:pPr lvl="2">
              <a:buFont typeface="Arial" charset="0"/>
              <a:buChar char="•"/>
              <a:defRPr/>
            </a:pPr>
            <a:r>
              <a:rPr lang="en-US" noProof="0" dirty="0"/>
              <a:t>It can be stopped</a:t>
            </a:r>
          </a:p>
          <a:p>
            <a:pPr>
              <a:buFont typeface="Arial" charset="0"/>
              <a:buChar char="•"/>
              <a:defRPr/>
            </a:pPr>
            <a:r>
              <a:rPr lang="en-US" noProof="0" dirty="0"/>
              <a:t>And…</a:t>
            </a:r>
          </a:p>
          <a:p>
            <a:pPr lvl="1">
              <a:buFont typeface="Arial" charset="0"/>
              <a:buChar char="–"/>
              <a:defRPr/>
            </a:pPr>
            <a:r>
              <a:rPr lang="en-US" noProof="0" dirty="0"/>
              <a:t>High level complexity → more directions for cracks to propagate</a:t>
            </a:r>
          </a:p>
          <a:p>
            <a:pPr lvl="1">
              <a:buFont typeface="Arial" charset="0"/>
              <a:buChar char="–"/>
              <a:defRPr/>
            </a:pPr>
            <a:endParaRPr lang="en-US" noProof="0" dirty="0"/>
          </a:p>
          <a:p>
            <a:pPr lvl="1">
              <a:buFont typeface="Arial" charset="0"/>
              <a:buChar char="–"/>
              <a:defRPr/>
            </a:pPr>
            <a:r>
              <a:rPr lang="en-US" noProof="0" dirty="0"/>
              <a:t>Tight coupling → accelerate cracks</a:t>
            </a:r>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BBCAB306-0517-4A2A-B58B-EF90B307220A}" type="slidenum">
              <a:rPr lang="en-US" smtClean="0"/>
              <a:pPr>
                <a:defRPr/>
              </a:pPr>
              <a:t>20</a:t>
            </a:fld>
            <a:endParaRPr lang="en-US"/>
          </a:p>
        </p:txBody>
      </p:sp>
    </p:spTree>
    <p:extLst>
      <p:ext uri="{BB962C8B-B14F-4D97-AF65-F5344CB8AC3E}">
        <p14:creationId xmlns:p14="http://schemas.microsoft.com/office/powerpoint/2010/main" val="511107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028700"/>
            <a:ext cx="838200" cy="381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338" name="Title 1"/>
          <p:cNvSpPr>
            <a:spLocks noGrp="1"/>
          </p:cNvSpPr>
          <p:nvPr>
            <p:ph type="title"/>
          </p:nvPr>
        </p:nvSpPr>
        <p:spPr/>
        <p:txBody>
          <a:bodyPr/>
          <a:lstStyle/>
          <a:p>
            <a:r>
              <a:rPr lang="en-US" altLang="en-US" noProof="0" dirty="0"/>
              <a:t>Crack analysis</a:t>
            </a:r>
          </a:p>
        </p:txBody>
      </p:sp>
      <p:sp>
        <p:nvSpPr>
          <p:cNvPr id="3" name="Content Placeholder 2"/>
          <p:cNvSpPr>
            <a:spLocks noGrp="1"/>
          </p:cNvSpPr>
          <p:nvPr>
            <p:ph idx="1"/>
          </p:nvPr>
        </p:nvSpPr>
        <p:spPr/>
        <p:txBody>
          <a:bodyPr/>
          <a:lstStyle/>
          <a:p>
            <a:pPr>
              <a:buFont typeface="Arial" charset="0"/>
              <a:buChar char="•"/>
              <a:defRPr/>
            </a:pPr>
            <a:r>
              <a:rPr lang="en-US" noProof="0" dirty="0"/>
              <a:t>Process: Look at every</a:t>
            </a:r>
          </a:p>
          <a:p>
            <a:pPr lvl="1">
              <a:buFont typeface="Arial" charset="0"/>
              <a:buChar char="–"/>
              <a:defRPr/>
            </a:pPr>
            <a:r>
              <a:rPr lang="en-US" noProof="0" dirty="0"/>
              <a:t>External/remote call</a:t>
            </a:r>
          </a:p>
          <a:p>
            <a:pPr lvl="1">
              <a:buFont typeface="Arial" charset="0"/>
              <a:buChar char="–"/>
              <a:defRPr/>
            </a:pPr>
            <a:r>
              <a:rPr lang="en-US" noProof="0" dirty="0"/>
              <a:t>Every I/O</a:t>
            </a:r>
          </a:p>
          <a:p>
            <a:pPr lvl="1">
              <a:buFont typeface="Arial" charset="0"/>
              <a:buChar char="–"/>
              <a:defRPr/>
            </a:pPr>
            <a:r>
              <a:rPr lang="en-US" noProof="0" dirty="0"/>
              <a:t>Every use of resources</a:t>
            </a:r>
          </a:p>
          <a:p>
            <a:pPr lvl="1">
              <a:buFont typeface="Arial" charset="0"/>
              <a:buChar char="–"/>
              <a:defRPr/>
            </a:pPr>
            <a:r>
              <a:rPr lang="en-US" noProof="0" dirty="0"/>
              <a:t>Every expected output</a:t>
            </a:r>
          </a:p>
          <a:p>
            <a:pPr lvl="1">
              <a:buFont typeface="Arial" charset="0"/>
              <a:buChar char="–"/>
              <a:defRPr/>
            </a:pPr>
            <a:r>
              <a:rPr lang="en-US" dirty="0"/>
              <a:t>Every mutex/synchronized/critical region</a:t>
            </a:r>
            <a:endParaRPr lang="en-US" noProof="0" dirty="0"/>
          </a:p>
          <a:p>
            <a:pPr>
              <a:buFont typeface="Arial" charset="0"/>
              <a:buChar char="•"/>
              <a:defRPr/>
            </a:pPr>
            <a:r>
              <a:rPr lang="en-US" noProof="0" dirty="0"/>
              <a:t>… and ask</a:t>
            </a:r>
          </a:p>
          <a:p>
            <a:pPr>
              <a:buFont typeface="Arial" charset="0"/>
              <a:buChar char="•"/>
              <a:defRPr/>
            </a:pPr>
            <a:endParaRPr lang="en-US" noProof="0" dirty="0"/>
          </a:p>
          <a:p>
            <a:pPr marL="0" indent="0" algn="ctr">
              <a:buFont typeface="Arial" charset="0"/>
              <a:buNone/>
              <a:defRPr/>
            </a:pPr>
            <a:r>
              <a:rPr lang="en-US" noProof="0" dirty="0"/>
              <a:t>What are </a:t>
            </a:r>
            <a:r>
              <a:rPr lang="en-US" i="1" noProof="0" dirty="0"/>
              <a:t>all</a:t>
            </a:r>
            <a:r>
              <a:rPr lang="en-US" noProof="0" dirty="0"/>
              <a:t> the ways this can go wrong?</a:t>
            </a:r>
          </a:p>
          <a:p>
            <a:pPr marL="0" indent="0" algn="ctr">
              <a:buFont typeface="Arial" charset="0"/>
              <a:buNone/>
              <a:defRPr/>
            </a:pPr>
            <a:r>
              <a:rPr lang="en-US" noProof="0" dirty="0"/>
              <a:t>Analyze types of impulses and stresses</a:t>
            </a:r>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41F7FE1-153A-4391-B6FA-E223D77BA44B}" type="slidenum">
              <a:rPr lang="en-US" smtClean="0"/>
              <a:pPr>
                <a:defRPr/>
              </a:pPr>
              <a:t>21</a:t>
            </a:fld>
            <a:endParaRPr lang="en-US"/>
          </a:p>
        </p:txBody>
      </p:sp>
    </p:spTree>
    <p:extLst>
      <p:ext uri="{BB962C8B-B14F-4D97-AF65-F5344CB8AC3E}">
        <p14:creationId xmlns:p14="http://schemas.microsoft.com/office/powerpoint/2010/main" val="20378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noProof="0" dirty="0"/>
              <a:t>Examples</a:t>
            </a:r>
          </a:p>
        </p:txBody>
      </p:sp>
      <p:sp>
        <p:nvSpPr>
          <p:cNvPr id="15363" name="Content Placeholder 2"/>
          <p:cNvSpPr>
            <a:spLocks noGrp="1"/>
          </p:cNvSpPr>
          <p:nvPr>
            <p:ph idx="1"/>
          </p:nvPr>
        </p:nvSpPr>
        <p:spPr/>
        <p:txBody>
          <a:bodyPr/>
          <a:lstStyle/>
          <a:p>
            <a:r>
              <a:rPr lang="en-US" altLang="en-US" noProof="0" dirty="0"/>
              <a:t>What if I cannot make the initial connection?</a:t>
            </a:r>
          </a:p>
          <a:p>
            <a:r>
              <a:rPr lang="en-US" altLang="en-US" noProof="0" dirty="0"/>
              <a:t>What if it takes 10 minutes?</a:t>
            </a:r>
          </a:p>
          <a:p>
            <a:r>
              <a:rPr lang="en-US" altLang="en-US" noProof="0" dirty="0"/>
              <a:t>What if I get disconnected?</a:t>
            </a:r>
          </a:p>
          <a:p>
            <a:r>
              <a:rPr lang="en-US" altLang="en-US" noProof="0" dirty="0"/>
              <a:t>What if it takes 2 min to respond?</a:t>
            </a:r>
          </a:p>
          <a:p>
            <a:r>
              <a:rPr lang="en-US" altLang="en-US" noProof="0" dirty="0"/>
              <a:t>What if 100.000 queries arrive at any one time?</a:t>
            </a:r>
          </a:p>
          <a:p>
            <a:r>
              <a:rPr lang="en-US" altLang="en-US" noProof="0" dirty="0"/>
              <a:t>What if my disk is full when I try to log the error message from the </a:t>
            </a:r>
            <a:r>
              <a:rPr lang="en-US" altLang="en-US" noProof="0" dirty="0" err="1"/>
              <a:t>SQLException</a:t>
            </a:r>
            <a:r>
              <a:rPr lang="en-US" altLang="en-US" noProof="0" dirty="0"/>
              <a:t> that happened because the network during the update transaction while…?</a:t>
            </a:r>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518EEAA2-FF01-442D-91E7-779D9A57E203}" type="slidenum">
              <a:rPr lang="en-US" smtClean="0"/>
              <a:pPr>
                <a:defRPr/>
              </a:pPr>
              <a:t>22</a:t>
            </a:fld>
            <a:endParaRPr lang="en-US"/>
          </a:p>
        </p:txBody>
      </p:sp>
    </p:spTree>
    <p:extLst>
      <p:ext uri="{BB962C8B-B14F-4D97-AF65-F5344CB8AC3E}">
        <p14:creationId xmlns:p14="http://schemas.microsoft.com/office/powerpoint/2010/main" val="1198995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ctrTitle"/>
          </p:nvPr>
        </p:nvSpPr>
        <p:spPr/>
        <p:txBody>
          <a:bodyPr/>
          <a:lstStyle/>
          <a:p>
            <a:r>
              <a:rPr lang="en-US" altLang="en-US" noProof="0" dirty="0"/>
              <a:t>Stability </a:t>
            </a:r>
            <a:r>
              <a:rPr lang="en-US" altLang="en-US" noProof="0" dirty="0" err="1"/>
              <a:t>Antipatterns</a:t>
            </a:r>
            <a:endParaRPr lang="en-US" altLang="en-US" noProof="0" dirty="0"/>
          </a:p>
        </p:txBody>
      </p:sp>
      <p:sp>
        <p:nvSpPr>
          <p:cNvPr id="8" name="Subtitle 7"/>
          <p:cNvSpPr>
            <a:spLocks noGrp="1"/>
          </p:cNvSpPr>
          <p:nvPr>
            <p:ph type="subTitle" idx="1"/>
          </p:nvPr>
        </p:nvSpPr>
        <p:spPr/>
        <p:txBody>
          <a:bodyPr/>
          <a:lstStyle/>
          <a:p>
            <a:pPr>
              <a:buFont typeface="Arial" charset="0"/>
              <a:buNone/>
              <a:defRPr/>
            </a:pPr>
            <a:r>
              <a:rPr lang="en-US" noProof="0" dirty="0"/>
              <a:t>14 root causes that create, accelerate or multiply cracks and lead to system failures</a:t>
            </a:r>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68E4855-6B9D-41A6-9AB5-2D068523F099}" type="slidenum">
              <a:rPr lang="en-US" smtClean="0"/>
              <a:pPr>
                <a:defRPr/>
              </a:pPr>
              <a:t>23</a:t>
            </a:fld>
            <a:endParaRPr lang="en-US"/>
          </a:p>
        </p:txBody>
      </p:sp>
    </p:spTree>
    <p:extLst>
      <p:ext uri="{BB962C8B-B14F-4D97-AF65-F5344CB8AC3E}">
        <p14:creationId xmlns:p14="http://schemas.microsoft.com/office/powerpoint/2010/main" val="206374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992"/>
            <a:ext cx="8382000" cy="8255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17410" name="Title 1"/>
          <p:cNvSpPr>
            <a:spLocks noGrp="1"/>
          </p:cNvSpPr>
          <p:nvPr>
            <p:ph type="title"/>
          </p:nvPr>
        </p:nvSpPr>
        <p:spPr/>
        <p:txBody>
          <a:bodyPr/>
          <a:lstStyle/>
          <a:p>
            <a:r>
              <a:rPr lang="en-US" altLang="en-US" noProof="0" dirty="0"/>
              <a:t>Integration Points</a:t>
            </a:r>
          </a:p>
        </p:txBody>
      </p:sp>
      <p:sp>
        <p:nvSpPr>
          <p:cNvPr id="17411" name="Content Placeholder 2"/>
          <p:cNvSpPr>
            <a:spLocks noGrp="1"/>
          </p:cNvSpPr>
          <p:nvPr>
            <p:ph idx="1"/>
          </p:nvPr>
        </p:nvSpPr>
        <p:spPr/>
        <p:txBody>
          <a:bodyPr/>
          <a:lstStyle/>
          <a:p>
            <a:r>
              <a:rPr lang="en-US" altLang="en-US" i="1" noProof="0" dirty="0"/>
              <a:t>Integration Points:</a:t>
            </a:r>
            <a:r>
              <a:rPr lang="en-US" altLang="en-US" b="1" i="1" noProof="0" dirty="0"/>
              <a:t> </a:t>
            </a:r>
            <a:r>
              <a:rPr lang="en-US" altLang="en-US" noProof="0" dirty="0"/>
              <a:t>Points in the software that integrate with external systems </a:t>
            </a:r>
            <a:r>
              <a:rPr lang="en-US" altLang="en-US" sz="1600" noProof="0" dirty="0"/>
              <a:t>[My shot at a definition!]</a:t>
            </a:r>
          </a:p>
          <a:p>
            <a:pPr lvl="1"/>
            <a:r>
              <a:rPr lang="en-US" altLang="en-US" noProof="0" dirty="0"/>
              <a:t>Sockets, process, pipe, RPC, file access, database call, feed, …</a:t>
            </a:r>
          </a:p>
          <a:p>
            <a:pPr lvl="1"/>
            <a:r>
              <a:rPr lang="en-US" altLang="en-US" dirty="0"/>
              <a:t>Even calls to </a:t>
            </a:r>
            <a:r>
              <a:rPr lang="en-US" altLang="en-US" i="1" dirty="0"/>
              <a:t>critical regions</a:t>
            </a:r>
            <a:r>
              <a:rPr lang="en-US" altLang="en-US" dirty="0"/>
              <a:t> ala </a:t>
            </a:r>
            <a:r>
              <a:rPr lang="en-US" altLang="en-US" i="1" dirty="0"/>
              <a:t>synchronized methods</a:t>
            </a:r>
            <a:endParaRPr lang="en-US" altLang="en-US" noProof="0" dirty="0"/>
          </a:p>
          <a:p>
            <a:endParaRPr lang="en-US" altLang="en-US" noProof="0" dirty="0"/>
          </a:p>
          <a:p>
            <a:r>
              <a:rPr lang="en-US" altLang="en-US" noProof="0" dirty="0"/>
              <a:t>Lessons to remember</a:t>
            </a:r>
          </a:p>
          <a:p>
            <a:pPr lvl="1"/>
            <a:r>
              <a:rPr lang="en-US" altLang="en-US" noProof="0" dirty="0"/>
              <a:t>Every integration point will </a:t>
            </a:r>
            <a:r>
              <a:rPr lang="en-US" altLang="en-US" i="1" noProof="0" dirty="0"/>
              <a:t>eventually</a:t>
            </a:r>
            <a:r>
              <a:rPr lang="en-US" altLang="en-US" noProof="0" dirty="0"/>
              <a:t> </a:t>
            </a:r>
            <a:r>
              <a:rPr lang="en-US" altLang="en-US" i="1" noProof="0" dirty="0"/>
              <a:t>fail</a:t>
            </a:r>
            <a:r>
              <a:rPr lang="en-US" altLang="en-US" noProof="0" dirty="0"/>
              <a:t> in some way</a:t>
            </a:r>
          </a:p>
          <a:p>
            <a:pPr lvl="1"/>
            <a:r>
              <a:rPr lang="en-US" altLang="en-US" noProof="0" dirty="0"/>
              <a:t>Failures take several forms. You will not get nice error messages</a:t>
            </a:r>
          </a:p>
          <a:p>
            <a:pPr lvl="1"/>
            <a:r>
              <a:rPr lang="en-US" altLang="en-US" noProof="0" dirty="0"/>
              <a:t>Failures propagate quickly</a:t>
            </a:r>
          </a:p>
          <a:p>
            <a:pPr lvl="1"/>
            <a:r>
              <a:rPr lang="en-US" altLang="en-US" i="1" dirty="0"/>
              <a:t>Know when to open up abstractions</a:t>
            </a:r>
          </a:p>
          <a:p>
            <a:pPr lvl="2"/>
            <a:r>
              <a:rPr lang="en-US" altLang="en-US" noProof="0" dirty="0"/>
              <a:t>Cracks does not respect your nice role boundaries </a:t>
            </a:r>
            <a:r>
              <a:rPr lang="en-US" altLang="en-US" dirty="0">
                <a:sym typeface="Wingdings" panose="05000000000000000000" pitchFamily="2" charset="2"/>
              </a:rPr>
              <a:t></a:t>
            </a:r>
            <a:endParaRPr lang="en-US" altLang="en-US" noProof="0" dirty="0"/>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EF59D9F2-CA24-4A48-B1FD-665951D57F97}" type="slidenum">
              <a:rPr lang="en-US" smtClean="0"/>
              <a:pPr>
                <a:defRPr/>
              </a:pPr>
              <a:t>24</a:t>
            </a:fld>
            <a:endParaRPr lang="en-US"/>
          </a:p>
        </p:txBody>
      </p:sp>
    </p:spTree>
    <p:extLst>
      <p:ext uri="{BB962C8B-B14F-4D97-AF65-F5344CB8AC3E}">
        <p14:creationId xmlns:p14="http://schemas.microsoft.com/office/powerpoint/2010/main" val="583830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da-DK" noProof="0" dirty="0"/>
              <a:t>Ex: </a:t>
            </a:r>
            <a:r>
              <a:rPr lang="en-US" altLang="da-DK" noProof="0" dirty="0" err="1"/>
              <a:t>RabbitMQ</a:t>
            </a:r>
            <a:r>
              <a:rPr lang="en-US" altLang="da-DK" noProof="0" dirty="0"/>
              <a:t> Java library</a:t>
            </a:r>
          </a:p>
        </p:txBody>
      </p:sp>
      <p:sp>
        <p:nvSpPr>
          <p:cNvPr id="18435" name="Content Placeholder 2"/>
          <p:cNvSpPr>
            <a:spLocks noGrp="1"/>
          </p:cNvSpPr>
          <p:nvPr>
            <p:ph idx="1"/>
          </p:nvPr>
        </p:nvSpPr>
        <p:spPr/>
        <p:txBody>
          <a:bodyPr/>
          <a:lstStyle/>
          <a:p>
            <a:r>
              <a:rPr lang="en-US" altLang="da-DK" noProof="0" dirty="0"/>
              <a:t>Thanks for nothing…</a:t>
            </a:r>
          </a:p>
          <a:p>
            <a:endParaRPr lang="en-US" altLang="da-DK" dirty="0"/>
          </a:p>
          <a:p>
            <a:endParaRPr lang="en-US" altLang="da-DK" noProof="0" dirty="0"/>
          </a:p>
          <a:p>
            <a:endParaRPr lang="en-US" altLang="da-DK" dirty="0"/>
          </a:p>
          <a:p>
            <a:r>
              <a:rPr lang="en-US" altLang="da-DK" noProof="0" dirty="0"/>
              <a:t>My perception is that failure conditions are often poorly documented. I need to understand the root cause…</a:t>
            </a:r>
          </a:p>
          <a:p>
            <a:endParaRPr lang="en-US" altLang="da-DK" dirty="0"/>
          </a:p>
          <a:p>
            <a:r>
              <a:rPr lang="en-US" altLang="da-DK" noProof="0" dirty="0"/>
              <a:t>Finding the underlying problem, require </a:t>
            </a:r>
            <a:r>
              <a:rPr lang="en-US" altLang="da-DK" i="1" noProof="0" dirty="0"/>
              <a:t>to open up the abstraction</a:t>
            </a:r>
          </a:p>
          <a:p>
            <a:pPr lvl="1"/>
            <a:r>
              <a:rPr lang="en-US" altLang="da-DK" dirty="0"/>
              <a:t>Ahh – plowing through MongoDB connector source code </a:t>
            </a:r>
            <a:r>
              <a:rPr lang="en-US" altLang="da-DK" dirty="0">
                <a:sym typeface="Wingdings" panose="05000000000000000000" pitchFamily="2" charset="2"/>
              </a:rPr>
              <a:t></a:t>
            </a:r>
            <a:endParaRPr lang="en-US" altLang="da-DK" noProof="0" dirty="0"/>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805E7DBA-357A-4605-86E5-AF8A2750AAC5}" type="slidenum">
              <a:rPr lang="en-US" smtClean="0"/>
              <a:pPr>
                <a:defRPr/>
              </a:pPr>
              <a:t>25</a:t>
            </a:fld>
            <a:endParaRPr lang="en-US"/>
          </a:p>
        </p:txBody>
      </p:sp>
      <p:pic>
        <p:nvPicPr>
          <p:cNvPr id="184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409700"/>
            <a:ext cx="7753350" cy="106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250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2BD9-3A02-4229-9DCF-13F6B91D0289}"/>
              </a:ext>
            </a:extLst>
          </p:cNvPr>
          <p:cNvSpPr>
            <a:spLocks noGrp="1"/>
          </p:cNvSpPr>
          <p:nvPr>
            <p:ph type="title"/>
          </p:nvPr>
        </p:nvSpPr>
        <p:spPr/>
        <p:txBody>
          <a:bodyPr/>
          <a:lstStyle/>
          <a:p>
            <a:r>
              <a:rPr lang="en-US" dirty="0"/>
              <a:t>Integration Points</a:t>
            </a:r>
          </a:p>
        </p:txBody>
      </p:sp>
      <p:sp>
        <p:nvSpPr>
          <p:cNvPr id="3" name="Content Placeholder 2">
            <a:extLst>
              <a:ext uri="{FF2B5EF4-FFF2-40B4-BE49-F238E27FC236}">
                <a16:creationId xmlns:a16="http://schemas.microsoft.com/office/drawing/2014/main" id="{70FD5589-ED9C-4D00-AF4F-8AFE8B2720CB}"/>
              </a:ext>
            </a:extLst>
          </p:cNvPr>
          <p:cNvSpPr>
            <a:spLocks noGrp="1"/>
          </p:cNvSpPr>
          <p:nvPr>
            <p:ph idx="1"/>
          </p:nvPr>
        </p:nvSpPr>
        <p:spPr/>
        <p:txBody>
          <a:bodyPr/>
          <a:lstStyle/>
          <a:p>
            <a:r>
              <a:rPr lang="en-US" dirty="0"/>
              <a:t>In my mind ‘Integration Points’ is not really an anti-pattern</a:t>
            </a:r>
          </a:p>
          <a:p>
            <a:endParaRPr lang="en-US" dirty="0"/>
          </a:p>
          <a:p>
            <a:r>
              <a:rPr lang="en-US" dirty="0"/>
              <a:t>It is more the central concept/term we will apply for all those ‘code segments’ that pose a stability issue, and can lead to all the other anti-patterns.</a:t>
            </a:r>
          </a:p>
        </p:txBody>
      </p:sp>
      <p:sp>
        <p:nvSpPr>
          <p:cNvPr id="4" name="Date Placeholder 3">
            <a:extLst>
              <a:ext uri="{FF2B5EF4-FFF2-40B4-BE49-F238E27FC236}">
                <a16:creationId xmlns:a16="http://schemas.microsoft.com/office/drawing/2014/main" id="{794FCF1E-4615-4053-BC99-93E00C96B0BC}"/>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097F35CA-7994-4676-B9ED-4A358F2A9878}"/>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25EE5E0A-6040-41B2-95E0-5A8A5EFF7192}"/>
              </a:ext>
            </a:extLst>
          </p:cNvPr>
          <p:cNvSpPr>
            <a:spLocks noGrp="1"/>
          </p:cNvSpPr>
          <p:nvPr>
            <p:ph type="sldNum" sz="quarter" idx="12"/>
          </p:nvPr>
        </p:nvSpPr>
        <p:spPr/>
        <p:txBody>
          <a:bodyPr/>
          <a:lstStyle/>
          <a:p>
            <a:pPr>
              <a:defRPr/>
            </a:pPr>
            <a:fld id="{40390516-8E9A-4341-B9BC-EA7123011609}" type="slidenum">
              <a:rPr lang="en-US" smtClean="0"/>
              <a:pPr>
                <a:defRPr/>
              </a:pPr>
              <a:t>26</a:t>
            </a:fld>
            <a:endParaRPr lang="en-US"/>
          </a:p>
        </p:txBody>
      </p:sp>
    </p:spTree>
    <p:extLst>
      <p:ext uri="{BB962C8B-B14F-4D97-AF65-F5344CB8AC3E}">
        <p14:creationId xmlns:p14="http://schemas.microsoft.com/office/powerpoint/2010/main" val="1820181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da-DK" noProof="0" dirty="0"/>
              <a:t>Chain Reactions</a:t>
            </a:r>
          </a:p>
        </p:txBody>
      </p:sp>
      <p:sp>
        <p:nvSpPr>
          <p:cNvPr id="19459" name="Content Placeholder 2"/>
          <p:cNvSpPr>
            <a:spLocks noGrp="1"/>
          </p:cNvSpPr>
          <p:nvPr>
            <p:ph idx="1"/>
          </p:nvPr>
        </p:nvSpPr>
        <p:spPr/>
        <p:txBody>
          <a:bodyPr/>
          <a:lstStyle/>
          <a:p>
            <a:r>
              <a:rPr lang="en-US" altLang="da-DK" noProof="0" dirty="0"/>
              <a:t>Scaling</a:t>
            </a:r>
          </a:p>
          <a:p>
            <a:pPr lvl="1"/>
            <a:r>
              <a:rPr lang="en-US" altLang="da-DK" noProof="0" dirty="0"/>
              <a:t>Horizontal:	More machines	(Google way)</a:t>
            </a:r>
          </a:p>
          <a:p>
            <a:pPr lvl="1"/>
            <a:r>
              <a:rPr lang="en-US" altLang="da-DK" noProof="0" dirty="0"/>
              <a:t>Vertical:		Bigger machine	(Oracle way)</a:t>
            </a:r>
          </a:p>
          <a:p>
            <a:r>
              <a:rPr lang="en-US" altLang="da-DK" noProof="0" dirty="0"/>
              <a:t>Load-balancing </a:t>
            </a:r>
            <a:br>
              <a:rPr lang="en-US" altLang="da-DK" noProof="0" dirty="0"/>
            </a:br>
            <a:r>
              <a:rPr lang="en-US" altLang="da-DK" noProof="0" dirty="0"/>
              <a:t>over horizontal farm</a:t>
            </a:r>
          </a:p>
          <a:p>
            <a:endParaRPr lang="en-US" altLang="da-DK" noProof="0" dirty="0"/>
          </a:p>
          <a:p>
            <a:endParaRPr lang="en-US" altLang="da-DK" noProof="0" dirty="0"/>
          </a:p>
          <a:p>
            <a:r>
              <a:rPr lang="en-US" altLang="da-DK" noProof="0" dirty="0"/>
              <a:t>One server down: </a:t>
            </a:r>
            <a:br>
              <a:rPr lang="en-US" altLang="da-DK" noProof="0" dirty="0"/>
            </a:br>
            <a:r>
              <a:rPr lang="en-US" altLang="da-DK" noProof="0" dirty="0"/>
              <a:t>Load distributed</a:t>
            </a:r>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5C6949ED-C3D7-4E76-A99F-B3E057FEB89F}" type="slidenum">
              <a:rPr lang="en-US" smtClean="0"/>
              <a:pPr>
                <a:defRPr/>
              </a:pPr>
              <a:t>27</a:t>
            </a:fld>
            <a:endParaRPr lang="en-US"/>
          </a:p>
        </p:txBody>
      </p:sp>
      <p:pic>
        <p:nvPicPr>
          <p:cNvPr id="194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851" y="2222500"/>
            <a:ext cx="4202113" cy="139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1725" y="3492500"/>
            <a:ext cx="4687888"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248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2171700"/>
            <a:ext cx="8458200" cy="14605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20482" name="Title 1"/>
          <p:cNvSpPr>
            <a:spLocks noGrp="1"/>
          </p:cNvSpPr>
          <p:nvPr>
            <p:ph type="title"/>
          </p:nvPr>
        </p:nvSpPr>
        <p:spPr/>
        <p:txBody>
          <a:bodyPr/>
          <a:lstStyle/>
          <a:p>
            <a:r>
              <a:rPr lang="en-US" altLang="da-DK" noProof="0" dirty="0"/>
              <a:t>Chain Reactions</a:t>
            </a:r>
          </a:p>
        </p:txBody>
      </p:sp>
      <p:sp>
        <p:nvSpPr>
          <p:cNvPr id="20483" name="Content Placeholder 2"/>
          <p:cNvSpPr>
            <a:spLocks noGrp="1"/>
          </p:cNvSpPr>
          <p:nvPr>
            <p:ph idx="1"/>
          </p:nvPr>
        </p:nvSpPr>
        <p:spPr/>
        <p:txBody>
          <a:bodyPr/>
          <a:lstStyle/>
          <a:p>
            <a:r>
              <a:rPr lang="en-US" altLang="da-DK" noProof="0" dirty="0"/>
              <a:t>If one server failed due to </a:t>
            </a:r>
            <a:r>
              <a:rPr lang="en-US" altLang="da-DK" i="1" noProof="0" dirty="0"/>
              <a:t>load-related condition</a:t>
            </a:r>
            <a:r>
              <a:rPr lang="en-US" altLang="da-DK" noProof="0" dirty="0"/>
              <a:t>, the rest of the pool are now more likely to fail!</a:t>
            </a:r>
          </a:p>
          <a:p>
            <a:endParaRPr lang="en-US" altLang="da-DK" noProof="0" dirty="0"/>
          </a:p>
          <a:p>
            <a:r>
              <a:rPr lang="en-US" altLang="da-DK" i="1" noProof="0" dirty="0"/>
              <a:t>Chain Reaction:</a:t>
            </a:r>
            <a:r>
              <a:rPr lang="en-US" altLang="da-DK" noProof="0" dirty="0"/>
              <a:t> One failure (often resource/load related) in one server leads to increased probability of failures (often of similar type) in other servers </a:t>
            </a:r>
            <a:r>
              <a:rPr lang="en-US" altLang="en-US" sz="1800" noProof="0" dirty="0"/>
              <a:t>[My shot at a definition!]</a:t>
            </a:r>
          </a:p>
          <a:p>
            <a:endParaRPr lang="en-US" altLang="da-DK" i="1" noProof="0" dirty="0"/>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6CEF4449-EB89-405C-B390-D947193D0D46}" type="slidenum">
              <a:rPr lang="en-US" smtClean="0"/>
              <a:pPr>
                <a:defRPr/>
              </a:pPr>
              <a:t>28</a:t>
            </a:fld>
            <a:endParaRPr lang="en-US"/>
          </a:p>
        </p:txBody>
      </p:sp>
    </p:spTree>
    <p:extLst>
      <p:ext uri="{BB962C8B-B14F-4D97-AF65-F5344CB8AC3E}">
        <p14:creationId xmlns:p14="http://schemas.microsoft.com/office/powerpoint/2010/main" val="1595666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da-DK" noProof="0" dirty="0"/>
              <a:t>Ex: </a:t>
            </a:r>
            <a:r>
              <a:rPr lang="en-US" altLang="da-DK" noProof="0" dirty="0" err="1"/>
              <a:t>WoW</a:t>
            </a:r>
            <a:r>
              <a:rPr lang="en-US" altLang="da-DK" noProof="0" dirty="0"/>
              <a:t> Realms</a:t>
            </a:r>
          </a:p>
        </p:txBody>
      </p:sp>
      <p:sp>
        <p:nvSpPr>
          <p:cNvPr id="21507" name="Content Placeholder 2"/>
          <p:cNvSpPr>
            <a:spLocks noGrp="1"/>
          </p:cNvSpPr>
          <p:nvPr>
            <p:ph idx="1"/>
          </p:nvPr>
        </p:nvSpPr>
        <p:spPr/>
        <p:txBody>
          <a:bodyPr/>
          <a:lstStyle/>
          <a:p>
            <a:r>
              <a:rPr lang="en-US" altLang="da-DK" noProof="0" dirty="0"/>
              <a:t>World of Warcraft</a:t>
            </a:r>
          </a:p>
          <a:p>
            <a:pPr lvl="1"/>
            <a:r>
              <a:rPr lang="en-US" altLang="da-DK" noProof="0" dirty="0"/>
              <a:t>Realms safeguard against Chain Reactions</a:t>
            </a:r>
          </a:p>
          <a:p>
            <a:pPr lvl="1"/>
            <a:endParaRPr lang="en-US" altLang="da-DK" noProof="0" dirty="0"/>
          </a:p>
          <a:p>
            <a:pPr lvl="1"/>
            <a:r>
              <a:rPr lang="en-US" altLang="da-DK" noProof="0" dirty="0"/>
              <a:t>Real hard way of</a:t>
            </a:r>
            <a:br>
              <a:rPr lang="en-US" altLang="da-DK" noProof="0" dirty="0"/>
            </a:br>
            <a:r>
              <a:rPr lang="en-US" altLang="da-DK" noProof="0" dirty="0"/>
              <a:t>load-balancing…</a:t>
            </a:r>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9791A78F-F7B5-4C30-A7DB-853D36066003}" type="slidenum">
              <a:rPr lang="en-US" smtClean="0"/>
              <a:pPr>
                <a:defRPr/>
              </a:pPr>
              <a:t>29</a:t>
            </a:fld>
            <a:endParaRPr lang="en-US"/>
          </a:p>
        </p:txBody>
      </p:sp>
      <p:pic>
        <p:nvPicPr>
          <p:cNvPr id="21511" name="Picture 2" descr="D:\Dropbox\HenriksDokumenter\Egaa-Gym-Foredrag-Sep-2013\resources\WoWScrnShot_090113_174725.jpg"/>
          <p:cNvPicPr>
            <a:picLocks noChangeAspect="1" noChangeArrowheads="1"/>
          </p:cNvPicPr>
          <p:nvPr/>
        </p:nvPicPr>
        <p:blipFill>
          <a:blip r:embed="rId2">
            <a:extLst>
              <a:ext uri="{28A0092B-C50C-407E-A947-70E740481C1C}">
                <a14:useLocalDpi xmlns:a14="http://schemas.microsoft.com/office/drawing/2010/main" val="0"/>
              </a:ext>
            </a:extLst>
          </a:blip>
          <a:srcRect l="23750" t="13503" r="22433" b="11481"/>
          <a:stretch>
            <a:fillRect/>
          </a:stretch>
        </p:blipFill>
        <p:spPr bwMode="auto">
          <a:xfrm>
            <a:off x="3951288" y="1778000"/>
            <a:ext cx="4887912"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97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noProof="0" dirty="0"/>
              <a:t>Punch line…</a:t>
            </a:r>
          </a:p>
        </p:txBody>
      </p:sp>
      <p:sp>
        <p:nvSpPr>
          <p:cNvPr id="4099" name="Content Placeholder 2"/>
          <p:cNvSpPr>
            <a:spLocks noGrp="1"/>
          </p:cNvSpPr>
          <p:nvPr>
            <p:ph idx="1"/>
          </p:nvPr>
        </p:nvSpPr>
        <p:spPr/>
        <p:txBody>
          <a:bodyPr/>
          <a:lstStyle/>
          <a:p>
            <a:endParaRPr lang="en-US" altLang="en-US" i="1" noProof="0" dirty="0"/>
          </a:p>
          <a:p>
            <a:r>
              <a:rPr lang="en-US" altLang="en-US" i="1" noProof="0" dirty="0"/>
              <a:t>Cynical software expects bad things to happen and is never surprised when they do. Cynical software doesn’t even trust itself.</a:t>
            </a:r>
          </a:p>
          <a:p>
            <a:endParaRPr lang="en-US" altLang="en-US" i="1" noProof="0" dirty="0"/>
          </a:p>
          <a:p>
            <a:r>
              <a:rPr lang="en-US" altLang="en-US" i="1" noProof="0" dirty="0"/>
              <a:t>A highly stable design usually costs the same to implement as an unstable one.</a:t>
            </a:r>
          </a:p>
          <a:p>
            <a:pPr lvl="1"/>
            <a:r>
              <a:rPr lang="en-US" altLang="en-US" dirty="0"/>
              <a:t>Hm? I think Nygard means ‘the total cost over lifetime’ here…</a:t>
            </a:r>
            <a:endParaRPr lang="en-US" altLang="en-US" noProof="0" dirty="0"/>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E64E7A5C-2514-433C-BF0D-6C7DCB4AA9F4}" type="slidenum">
              <a:rPr lang="en-US" smtClean="0"/>
              <a:pPr>
                <a:defRPr/>
              </a:pPr>
              <a:t>3</a:t>
            </a:fld>
            <a:endParaRPr lang="en-US"/>
          </a:p>
        </p:txBody>
      </p:sp>
    </p:spTree>
    <p:extLst>
      <p:ext uri="{BB962C8B-B14F-4D97-AF65-F5344CB8AC3E}">
        <p14:creationId xmlns:p14="http://schemas.microsoft.com/office/powerpoint/2010/main" val="1416209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206500"/>
            <a:ext cx="8305800" cy="12700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22530" name="Title 1"/>
          <p:cNvSpPr>
            <a:spLocks noGrp="1"/>
          </p:cNvSpPr>
          <p:nvPr>
            <p:ph type="title"/>
          </p:nvPr>
        </p:nvSpPr>
        <p:spPr/>
        <p:txBody>
          <a:bodyPr/>
          <a:lstStyle/>
          <a:p>
            <a:r>
              <a:rPr lang="en-US" altLang="da-DK" noProof="0" dirty="0"/>
              <a:t>Cascading Failures</a:t>
            </a:r>
          </a:p>
        </p:txBody>
      </p:sp>
      <p:sp>
        <p:nvSpPr>
          <p:cNvPr id="22531" name="Content Placeholder 2"/>
          <p:cNvSpPr>
            <a:spLocks noGrp="1"/>
          </p:cNvSpPr>
          <p:nvPr>
            <p:ph idx="1"/>
          </p:nvPr>
        </p:nvSpPr>
        <p:spPr/>
        <p:txBody>
          <a:bodyPr/>
          <a:lstStyle/>
          <a:p>
            <a:endParaRPr lang="en-US" altLang="da-DK" i="1" noProof="0" dirty="0"/>
          </a:p>
          <a:p>
            <a:r>
              <a:rPr lang="en-US" altLang="da-DK" i="1" noProof="0" dirty="0"/>
              <a:t>Cascading failure</a:t>
            </a:r>
            <a:r>
              <a:rPr lang="en-US" altLang="da-DK" noProof="0" dirty="0"/>
              <a:t>: A failure that ”jumps the gap” from one service or layer to another </a:t>
            </a:r>
            <a:r>
              <a:rPr lang="en-US" altLang="en-US" sz="1800" noProof="0" dirty="0"/>
              <a:t>[My shot at a definition!]</a:t>
            </a:r>
            <a:r>
              <a:rPr lang="en-US" altLang="da-DK" noProof="0" dirty="0"/>
              <a:t> </a:t>
            </a:r>
          </a:p>
          <a:p>
            <a:endParaRPr lang="en-US" altLang="da-DK" i="1" noProof="0" dirty="0"/>
          </a:p>
          <a:p>
            <a:pPr lvl="1"/>
            <a:r>
              <a:rPr lang="en-US" altLang="da-DK" noProof="0" dirty="0"/>
              <a:t>Example: Database failure, cascades into app server.</a:t>
            </a:r>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93710763-6938-45F5-866A-E6099693E280}" type="slidenum">
              <a:rPr lang="en-US" smtClean="0"/>
              <a:pPr>
                <a:defRPr/>
              </a:pPr>
              <a:t>30</a:t>
            </a:fld>
            <a:endParaRPr lang="en-US"/>
          </a:p>
        </p:txBody>
      </p:sp>
    </p:spTree>
    <p:extLst>
      <p:ext uri="{BB962C8B-B14F-4D97-AF65-F5344CB8AC3E}">
        <p14:creationId xmlns:p14="http://schemas.microsoft.com/office/powerpoint/2010/main" val="145599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2" descr="D:\tmp\fuller-d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6693" y="2171700"/>
            <a:ext cx="399010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itle 1"/>
          <p:cNvSpPr>
            <a:spLocks noGrp="1"/>
          </p:cNvSpPr>
          <p:nvPr>
            <p:ph type="title"/>
          </p:nvPr>
        </p:nvSpPr>
        <p:spPr/>
        <p:txBody>
          <a:bodyPr/>
          <a:lstStyle/>
          <a:p>
            <a:r>
              <a:rPr lang="en-US" altLang="da-DK" noProof="0" dirty="0"/>
              <a:t>Example</a:t>
            </a:r>
          </a:p>
        </p:txBody>
      </p:sp>
      <p:sp>
        <p:nvSpPr>
          <p:cNvPr id="23555" name="Content Placeholder 2"/>
          <p:cNvSpPr>
            <a:spLocks noGrp="1"/>
          </p:cNvSpPr>
          <p:nvPr>
            <p:ph idx="1"/>
          </p:nvPr>
        </p:nvSpPr>
        <p:spPr/>
        <p:txBody>
          <a:bodyPr/>
          <a:lstStyle/>
          <a:p>
            <a:r>
              <a:rPr lang="en-US" altLang="da-DK" dirty="0"/>
              <a:t>In a 2014 course I made a Facade service, delegating to a fortune cookie service I found on the internet</a:t>
            </a:r>
          </a:p>
          <a:p>
            <a:pPr lvl="1"/>
            <a:r>
              <a:rPr lang="en-US" altLang="da-DK" dirty="0"/>
              <a:t>It, however, failed right after the seminar in which I introduced it </a:t>
            </a:r>
            <a:r>
              <a:rPr lang="en-US" altLang="da-DK" dirty="0">
                <a:sym typeface="Wingdings" panose="05000000000000000000" pitchFamily="2" charset="2"/>
              </a:rPr>
              <a:t></a:t>
            </a:r>
          </a:p>
          <a:p>
            <a:endParaRPr lang="en-US" altLang="da-DK" dirty="0">
              <a:sym typeface="Wingdings" panose="05000000000000000000" pitchFamily="2" charset="2"/>
            </a:endParaRPr>
          </a:p>
          <a:p>
            <a:endParaRPr lang="en-US" altLang="da-DK" dirty="0">
              <a:sym typeface="Wingdings" panose="05000000000000000000" pitchFamily="2" charset="2"/>
            </a:endParaRPr>
          </a:p>
          <a:p>
            <a:r>
              <a:rPr lang="en-US" altLang="da-DK" dirty="0">
                <a:sym typeface="Wingdings" panose="05000000000000000000" pitchFamily="2" charset="2"/>
              </a:rPr>
              <a:t>In MSDO, I wanted to reuse a ‘weather service’ that was introduced in my Cloud Computing course, only to find the underlying service was discontinued.</a:t>
            </a:r>
          </a:p>
          <a:p>
            <a:pPr lvl="1"/>
            <a:r>
              <a:rPr lang="en-US" altLang="da-DK" dirty="0">
                <a:sym typeface="Wingdings" panose="05000000000000000000" pitchFamily="2" charset="2"/>
              </a:rPr>
              <a:t>Rewrote it into the ‘quote service’… </a:t>
            </a:r>
            <a:endParaRPr lang="en-US" altLang="da-DK" dirty="0"/>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CF3F6E0A-23BC-48F9-9663-52E51694626E}" type="slidenum">
              <a:rPr lang="en-US" smtClean="0"/>
              <a:pPr>
                <a:defRPr/>
              </a:pPr>
              <a:t>31</a:t>
            </a:fld>
            <a:endParaRPr lang="en-US"/>
          </a:p>
        </p:txBody>
      </p:sp>
    </p:spTree>
    <p:extLst>
      <p:ext uri="{BB962C8B-B14F-4D97-AF65-F5344CB8AC3E}">
        <p14:creationId xmlns:p14="http://schemas.microsoft.com/office/powerpoint/2010/main" val="2917371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790700"/>
            <a:ext cx="8458200" cy="22860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24578" name="Title 1"/>
          <p:cNvSpPr>
            <a:spLocks noGrp="1"/>
          </p:cNvSpPr>
          <p:nvPr>
            <p:ph type="title"/>
          </p:nvPr>
        </p:nvSpPr>
        <p:spPr/>
        <p:txBody>
          <a:bodyPr/>
          <a:lstStyle/>
          <a:p>
            <a:r>
              <a:rPr lang="en-US" altLang="da-DK" noProof="0" dirty="0"/>
              <a:t>Users</a:t>
            </a:r>
          </a:p>
        </p:txBody>
      </p:sp>
      <p:sp>
        <p:nvSpPr>
          <p:cNvPr id="24579" name="Content Placeholder 2"/>
          <p:cNvSpPr>
            <a:spLocks noGrp="1"/>
          </p:cNvSpPr>
          <p:nvPr>
            <p:ph idx="1"/>
          </p:nvPr>
        </p:nvSpPr>
        <p:spPr/>
        <p:txBody>
          <a:bodyPr/>
          <a:lstStyle/>
          <a:p>
            <a:r>
              <a:rPr lang="en-US" altLang="da-DK" noProof="0" dirty="0"/>
              <a:t>Human users have a knack for creative destruction…</a:t>
            </a:r>
          </a:p>
          <a:p>
            <a:endParaRPr lang="en-US" altLang="da-DK" noProof="0" dirty="0"/>
          </a:p>
          <a:p>
            <a:r>
              <a:rPr lang="en-US" altLang="da-DK" noProof="0" dirty="0"/>
              <a:t>Users means memory is consumed</a:t>
            </a:r>
          </a:p>
          <a:p>
            <a:r>
              <a:rPr lang="en-US" altLang="da-DK" noProof="0" dirty="0"/>
              <a:t>Users do unpredictable things to your apps</a:t>
            </a:r>
          </a:p>
          <a:p>
            <a:r>
              <a:rPr lang="en-US" altLang="da-DK" noProof="0" dirty="0"/>
              <a:t>Users may be malicious</a:t>
            </a:r>
          </a:p>
          <a:p>
            <a:r>
              <a:rPr lang="en-US" altLang="da-DK" noProof="0" dirty="0"/>
              <a:t>Users will gang up on you</a:t>
            </a:r>
          </a:p>
          <a:p>
            <a:pPr lvl="1"/>
            <a:r>
              <a:rPr lang="en-US" altLang="da-DK" noProof="0" dirty="0"/>
              <a:t>”Your site will get </a:t>
            </a:r>
            <a:r>
              <a:rPr lang="en-US" altLang="da-DK" i="1" noProof="0" dirty="0" err="1"/>
              <a:t>slashdotted</a:t>
            </a:r>
            <a:r>
              <a:rPr lang="en-US" altLang="da-DK" i="1" noProof="0" dirty="0"/>
              <a:t>”</a:t>
            </a:r>
          </a:p>
          <a:p>
            <a:pPr lvl="1"/>
            <a:endParaRPr lang="en-US" altLang="da-DK" i="1" dirty="0"/>
          </a:p>
          <a:p>
            <a:pPr lvl="1"/>
            <a:r>
              <a:rPr lang="en-US" altLang="da-DK" i="1" noProof="0" dirty="0" err="1"/>
              <a:t>Slashdotted</a:t>
            </a:r>
            <a:r>
              <a:rPr lang="en-US" altLang="da-DK" i="1" noProof="0" dirty="0"/>
              <a:t> = posting a web URL on </a:t>
            </a:r>
            <a:r>
              <a:rPr lang="en-US" altLang="da-DK" i="1" noProof="0" dirty="0" err="1"/>
              <a:t>slashdot</a:t>
            </a:r>
            <a:r>
              <a:rPr lang="en-US" altLang="da-DK" i="1" noProof="0" dirty="0"/>
              <a:t> will cause a large surge in web traffic, which can overwhelm small sites…</a:t>
            </a:r>
            <a:endParaRPr lang="en-US" altLang="da-DK" noProof="0" dirty="0"/>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5DDE2438-385C-4380-9BB2-75CC682ACB74}" type="slidenum">
              <a:rPr lang="en-US" smtClean="0"/>
              <a:pPr>
                <a:defRPr/>
              </a:pPr>
              <a:t>32</a:t>
            </a:fld>
            <a:endParaRPr lang="en-US"/>
          </a:p>
        </p:txBody>
      </p:sp>
    </p:spTree>
    <p:extLst>
      <p:ext uri="{BB962C8B-B14F-4D97-AF65-F5344CB8AC3E}">
        <p14:creationId xmlns:p14="http://schemas.microsoft.com/office/powerpoint/2010/main" val="969758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F4E4-C3F1-4A7C-9CD8-C671E6EE3304}"/>
              </a:ext>
            </a:extLst>
          </p:cNvPr>
          <p:cNvSpPr>
            <a:spLocks noGrp="1"/>
          </p:cNvSpPr>
          <p:nvPr>
            <p:ph type="title"/>
          </p:nvPr>
        </p:nvSpPr>
        <p:spPr/>
        <p:txBody>
          <a:bodyPr/>
          <a:lstStyle/>
          <a:p>
            <a:r>
              <a:rPr lang="en-US" dirty="0"/>
              <a:t>Users</a:t>
            </a:r>
          </a:p>
        </p:txBody>
      </p:sp>
      <p:sp>
        <p:nvSpPr>
          <p:cNvPr id="3" name="Content Placeholder 2">
            <a:extLst>
              <a:ext uri="{FF2B5EF4-FFF2-40B4-BE49-F238E27FC236}">
                <a16:creationId xmlns:a16="http://schemas.microsoft.com/office/drawing/2014/main" id="{7879EF67-F839-4A26-9202-4B3FF878C69B}"/>
              </a:ext>
            </a:extLst>
          </p:cNvPr>
          <p:cNvSpPr>
            <a:spLocks noGrp="1"/>
          </p:cNvSpPr>
          <p:nvPr>
            <p:ph idx="1"/>
          </p:nvPr>
        </p:nvSpPr>
        <p:spPr/>
        <p:txBody>
          <a:bodyPr/>
          <a:lstStyle/>
          <a:p>
            <a:r>
              <a:rPr lang="en-US" dirty="0"/>
              <a:t>And then there are the ‘Unwanted users’</a:t>
            </a:r>
          </a:p>
          <a:p>
            <a:pPr lvl="1"/>
            <a:r>
              <a:rPr lang="en-US" dirty="0"/>
              <a:t>Bots that screen scrape your site to lure your prices</a:t>
            </a:r>
          </a:p>
          <a:p>
            <a:pPr lvl="1"/>
            <a:r>
              <a:rPr lang="en-US" i="1" dirty="0"/>
              <a:t>Competitive intelligence</a:t>
            </a:r>
          </a:p>
          <a:p>
            <a:endParaRPr lang="en-US" i="1" dirty="0"/>
          </a:p>
          <a:p>
            <a:r>
              <a:rPr lang="en-US" dirty="0"/>
              <a:t>Nygard mention some tricks to block them of</a:t>
            </a:r>
          </a:p>
          <a:p>
            <a:pPr lvl="1"/>
            <a:r>
              <a:rPr lang="en-US" dirty="0"/>
              <a:t>Robots.txt		only work with the nice ones</a:t>
            </a:r>
          </a:p>
          <a:p>
            <a:pPr lvl="1"/>
            <a:r>
              <a:rPr lang="en-US" dirty="0"/>
              <a:t>Firewalling them off</a:t>
            </a:r>
          </a:p>
          <a:p>
            <a:pPr lvl="1"/>
            <a:r>
              <a:rPr lang="en-US" dirty="0"/>
              <a:t>Sue them</a:t>
            </a:r>
          </a:p>
        </p:txBody>
      </p:sp>
      <p:sp>
        <p:nvSpPr>
          <p:cNvPr id="4" name="Date Placeholder 3">
            <a:extLst>
              <a:ext uri="{FF2B5EF4-FFF2-40B4-BE49-F238E27FC236}">
                <a16:creationId xmlns:a16="http://schemas.microsoft.com/office/drawing/2014/main" id="{191DC127-1689-41C1-A801-CDA7BEBE165F}"/>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029EC0F0-0FFF-4377-8C78-C73BE1ECEE08}"/>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FDCADDD9-67DF-41B5-BEAA-F176406236DC}"/>
              </a:ext>
            </a:extLst>
          </p:cNvPr>
          <p:cNvSpPr>
            <a:spLocks noGrp="1"/>
          </p:cNvSpPr>
          <p:nvPr>
            <p:ph type="sldNum" sz="quarter" idx="12"/>
          </p:nvPr>
        </p:nvSpPr>
        <p:spPr/>
        <p:txBody>
          <a:bodyPr/>
          <a:lstStyle/>
          <a:p>
            <a:pPr>
              <a:defRPr/>
            </a:pPr>
            <a:fld id="{40390516-8E9A-4341-B9BC-EA7123011609}" type="slidenum">
              <a:rPr lang="en-US" smtClean="0"/>
              <a:pPr>
                <a:defRPr/>
              </a:pPr>
              <a:t>33</a:t>
            </a:fld>
            <a:endParaRPr lang="en-US"/>
          </a:p>
        </p:txBody>
      </p:sp>
    </p:spTree>
    <p:extLst>
      <p:ext uri="{BB962C8B-B14F-4D97-AF65-F5344CB8AC3E}">
        <p14:creationId xmlns:p14="http://schemas.microsoft.com/office/powerpoint/2010/main" val="1711231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513668"/>
            <a:ext cx="8458200" cy="8255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25602" name="Title 1"/>
          <p:cNvSpPr>
            <a:spLocks noGrp="1"/>
          </p:cNvSpPr>
          <p:nvPr>
            <p:ph type="title"/>
          </p:nvPr>
        </p:nvSpPr>
        <p:spPr/>
        <p:txBody>
          <a:bodyPr/>
          <a:lstStyle/>
          <a:p>
            <a:r>
              <a:rPr lang="en-US" altLang="da-DK" noProof="0" dirty="0"/>
              <a:t>Blocked Threads</a:t>
            </a:r>
          </a:p>
        </p:txBody>
      </p:sp>
      <p:sp>
        <p:nvSpPr>
          <p:cNvPr id="25603" name="Content Placeholder 2"/>
          <p:cNvSpPr>
            <a:spLocks noGrp="1"/>
          </p:cNvSpPr>
          <p:nvPr>
            <p:ph idx="1"/>
          </p:nvPr>
        </p:nvSpPr>
        <p:spPr/>
        <p:txBody>
          <a:bodyPr/>
          <a:lstStyle/>
          <a:p>
            <a:r>
              <a:rPr lang="en-US" altLang="da-DK" dirty="0"/>
              <a:t>In t</a:t>
            </a:r>
            <a:r>
              <a:rPr lang="en-US" altLang="da-DK" noProof="0" dirty="0"/>
              <a:t>he good old Amiga days, you knew </a:t>
            </a:r>
            <a:r>
              <a:rPr lang="en-US" altLang="da-DK" dirty="0"/>
              <a:t>a crash</a:t>
            </a:r>
            <a:r>
              <a:rPr lang="en-US" altLang="da-DK" noProof="0" dirty="0"/>
              <a:t> </a:t>
            </a:r>
            <a:r>
              <a:rPr lang="en-US" altLang="da-DK" noProof="0" dirty="0">
                <a:sym typeface="Wingdings" pitchFamily="2" charset="2"/>
              </a:rPr>
              <a:t></a:t>
            </a:r>
          </a:p>
          <a:p>
            <a:endParaRPr lang="en-US" altLang="da-DK" noProof="0" dirty="0">
              <a:sym typeface="Wingdings" pitchFamily="2" charset="2"/>
            </a:endParaRPr>
          </a:p>
          <a:p>
            <a:endParaRPr lang="en-US" altLang="da-DK" noProof="0" dirty="0">
              <a:sym typeface="Wingdings" pitchFamily="2" charset="2"/>
            </a:endParaRPr>
          </a:p>
          <a:p>
            <a:r>
              <a:rPr lang="en-US" altLang="da-DK" noProof="0" dirty="0">
                <a:sym typeface="Wingdings" pitchFamily="2" charset="2"/>
              </a:rPr>
              <a:t>Modern JVMs seldom crash the machine but just hangs in deadlocks, doing nothing useful.</a:t>
            </a:r>
          </a:p>
          <a:p>
            <a:endParaRPr lang="en-US" altLang="da-DK" noProof="0" dirty="0">
              <a:sym typeface="Wingdings" pitchFamily="2" charset="2"/>
            </a:endParaRPr>
          </a:p>
          <a:p>
            <a:r>
              <a:rPr lang="en-US" altLang="da-DK" i="1" noProof="0" dirty="0">
                <a:sym typeface="Wingdings" pitchFamily="2" charset="2"/>
              </a:rPr>
              <a:t>Blocked threads:</a:t>
            </a:r>
            <a:r>
              <a:rPr lang="en-US" altLang="da-DK" noProof="0" dirty="0">
                <a:sym typeface="Wingdings" pitchFamily="2" charset="2"/>
              </a:rPr>
              <a:t> All processes are blocked waiting on some impossible outcome</a:t>
            </a:r>
            <a:endParaRPr lang="en-US" altLang="da-DK" i="1" noProof="0" dirty="0"/>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210EA31-E6D9-4034-BB38-D9442DEB457B}" type="slidenum">
              <a:rPr lang="en-US" smtClean="0"/>
              <a:pPr>
                <a:defRPr/>
              </a:pPr>
              <a:t>34</a:t>
            </a:fld>
            <a:endParaRPr lang="en-US"/>
          </a:p>
        </p:txBody>
      </p:sp>
      <p:pic>
        <p:nvPicPr>
          <p:cNvPr id="256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51" y="1481137"/>
            <a:ext cx="67722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824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70FA0-0450-47E1-B0A2-2626989B047F}"/>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994840F5-D9AE-40F3-90DC-CF5AA91A26D1}"/>
              </a:ext>
            </a:extLst>
          </p:cNvPr>
          <p:cNvSpPr>
            <a:spLocks noGrp="1"/>
          </p:cNvSpPr>
          <p:nvPr>
            <p:ph idx="1"/>
          </p:nvPr>
        </p:nvSpPr>
        <p:spPr/>
        <p:txBody>
          <a:bodyPr/>
          <a:lstStyle/>
          <a:p>
            <a:r>
              <a:rPr lang="en-US" dirty="0"/>
              <a:t>System uses ‘</a:t>
            </a:r>
            <a:r>
              <a:rPr lang="en-US" dirty="0" err="1"/>
              <a:t>ObjectCache</a:t>
            </a:r>
            <a:r>
              <a:rPr lang="en-US" dirty="0"/>
              <a:t>’ with ‘get()’</a:t>
            </a:r>
          </a:p>
          <a:p>
            <a:pPr lvl="1"/>
            <a:r>
              <a:rPr lang="en-US" dirty="0"/>
              <a:t>Interface says nothing about ‘synchronization’, but the implementation does…</a:t>
            </a:r>
          </a:p>
          <a:p>
            <a:pPr lvl="1"/>
            <a:endParaRPr lang="en-US" dirty="0"/>
          </a:p>
          <a:p>
            <a:pPr lvl="1"/>
            <a:endParaRPr lang="en-US" dirty="0"/>
          </a:p>
          <a:p>
            <a:pPr lvl="1"/>
            <a:endParaRPr lang="en-US" dirty="0"/>
          </a:p>
          <a:p>
            <a:pPr lvl="1"/>
            <a:endParaRPr lang="en-US" dirty="0"/>
          </a:p>
          <a:p>
            <a:pPr lvl="2"/>
            <a:r>
              <a:rPr lang="en-US" dirty="0"/>
              <a:t>‘create’ does external call to inventory system</a:t>
            </a:r>
          </a:p>
          <a:p>
            <a:pPr lvl="2"/>
            <a:r>
              <a:rPr lang="en-US" dirty="0"/>
              <a:t>… which crash due to ‘unbalanced capacities’</a:t>
            </a:r>
          </a:p>
          <a:p>
            <a:pPr lvl="2"/>
            <a:r>
              <a:rPr lang="en-US" b="1" dirty="0"/>
              <a:t>Now, first thread to do cache miss calls ‘create’ which will wait for response that never comes (and never release lock on this)</a:t>
            </a:r>
          </a:p>
          <a:p>
            <a:pPr lvl="2"/>
            <a:r>
              <a:rPr lang="en-US" b="1" dirty="0"/>
              <a:t>And all other will block as well, even if item in the cache…</a:t>
            </a:r>
          </a:p>
          <a:p>
            <a:endParaRPr lang="en-US" dirty="0"/>
          </a:p>
        </p:txBody>
      </p:sp>
      <p:sp>
        <p:nvSpPr>
          <p:cNvPr id="4" name="Date Placeholder 3">
            <a:extLst>
              <a:ext uri="{FF2B5EF4-FFF2-40B4-BE49-F238E27FC236}">
                <a16:creationId xmlns:a16="http://schemas.microsoft.com/office/drawing/2014/main" id="{DA8D676D-F839-4975-8942-AB7B8F12086F}"/>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438794EB-B3E7-485F-B438-8D7DDAE17967}"/>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0BEBA6C2-BEE7-444C-A291-A6A5D7983001}"/>
              </a:ext>
            </a:extLst>
          </p:cNvPr>
          <p:cNvSpPr>
            <a:spLocks noGrp="1"/>
          </p:cNvSpPr>
          <p:nvPr>
            <p:ph type="sldNum" sz="quarter" idx="12"/>
          </p:nvPr>
        </p:nvSpPr>
        <p:spPr/>
        <p:txBody>
          <a:bodyPr/>
          <a:lstStyle/>
          <a:p>
            <a:pPr>
              <a:defRPr/>
            </a:pPr>
            <a:fld id="{40390516-8E9A-4341-B9BC-EA7123011609}" type="slidenum">
              <a:rPr lang="en-US" smtClean="0"/>
              <a:pPr>
                <a:defRPr/>
              </a:pPr>
              <a:t>35</a:t>
            </a:fld>
            <a:endParaRPr lang="en-US"/>
          </a:p>
        </p:txBody>
      </p:sp>
      <p:pic>
        <p:nvPicPr>
          <p:cNvPr id="11" name="Picture 10">
            <a:extLst>
              <a:ext uri="{FF2B5EF4-FFF2-40B4-BE49-F238E27FC236}">
                <a16:creationId xmlns:a16="http://schemas.microsoft.com/office/drawing/2014/main" id="{BBA6B082-F982-4C34-B2B9-45F1404D27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095500"/>
            <a:ext cx="2810256" cy="1267968"/>
          </a:xfrm>
          <a:prstGeom prst="rect">
            <a:avLst/>
          </a:prstGeom>
        </p:spPr>
      </p:pic>
      <p:sp>
        <p:nvSpPr>
          <p:cNvPr id="12" name="Rectangle 11">
            <a:extLst>
              <a:ext uri="{FF2B5EF4-FFF2-40B4-BE49-F238E27FC236}">
                <a16:creationId xmlns:a16="http://schemas.microsoft.com/office/drawing/2014/main" id="{90661248-9C3C-4AE0-8959-89A6371CF1E3}"/>
              </a:ext>
            </a:extLst>
          </p:cNvPr>
          <p:cNvSpPr/>
          <p:nvPr/>
        </p:nvSpPr>
        <p:spPr>
          <a:xfrm>
            <a:off x="4876800" y="2019300"/>
            <a:ext cx="3200400" cy="119225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Is slow, so they make a </a:t>
            </a:r>
            <a:br>
              <a:rPr lang="en-US" dirty="0"/>
            </a:br>
            <a:r>
              <a:rPr lang="en-US" dirty="0"/>
              <a:t>‘Caching Proxy’:</a:t>
            </a:r>
          </a:p>
          <a:p>
            <a:pPr algn="ctr"/>
            <a:r>
              <a:rPr lang="en-US" sz="1200" dirty="0"/>
              <a:t>If (</a:t>
            </a:r>
            <a:r>
              <a:rPr lang="en-US" sz="1200" dirty="0" err="1"/>
              <a:t>incache</a:t>
            </a:r>
            <a:r>
              <a:rPr lang="en-US" sz="1200" dirty="0"/>
              <a:t>) return cache;</a:t>
            </a:r>
            <a:br>
              <a:rPr lang="en-US" sz="1200" dirty="0"/>
            </a:br>
            <a:r>
              <a:rPr lang="en-US" sz="1200" dirty="0"/>
              <a:t>else </a:t>
            </a:r>
            <a:r>
              <a:rPr lang="en-US" sz="1200" dirty="0" err="1"/>
              <a:t>super.get</a:t>
            </a:r>
            <a:r>
              <a:rPr lang="en-US" sz="1200" dirty="0"/>
              <a:t>()</a:t>
            </a:r>
          </a:p>
        </p:txBody>
      </p:sp>
    </p:spTree>
    <p:extLst>
      <p:ext uri="{BB962C8B-B14F-4D97-AF65-F5344CB8AC3E}">
        <p14:creationId xmlns:p14="http://schemas.microsoft.com/office/powerpoint/2010/main" val="2936060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358900"/>
            <a:ext cx="8534400" cy="8890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26626" name="Title 1"/>
          <p:cNvSpPr>
            <a:spLocks noGrp="1"/>
          </p:cNvSpPr>
          <p:nvPr>
            <p:ph type="title"/>
          </p:nvPr>
        </p:nvSpPr>
        <p:spPr/>
        <p:txBody>
          <a:bodyPr/>
          <a:lstStyle/>
          <a:p>
            <a:r>
              <a:rPr lang="en-US" altLang="da-DK" noProof="0" dirty="0"/>
              <a:t>Self-Denial Attacks</a:t>
            </a:r>
          </a:p>
        </p:txBody>
      </p:sp>
      <p:sp>
        <p:nvSpPr>
          <p:cNvPr id="26627" name="Content Placeholder 2"/>
          <p:cNvSpPr>
            <a:spLocks noGrp="1"/>
          </p:cNvSpPr>
          <p:nvPr>
            <p:ph idx="1"/>
          </p:nvPr>
        </p:nvSpPr>
        <p:spPr/>
        <p:txBody>
          <a:bodyPr/>
          <a:lstStyle/>
          <a:p>
            <a:endParaRPr lang="en-US" altLang="da-DK" i="1" noProof="0" dirty="0"/>
          </a:p>
          <a:p>
            <a:r>
              <a:rPr lang="en-US" altLang="da-DK" i="1" noProof="0" dirty="0"/>
              <a:t>Self-Denial Attacks:</a:t>
            </a:r>
            <a:r>
              <a:rPr lang="en-US" altLang="da-DK" noProof="0" dirty="0"/>
              <a:t> Impulses that are generated from your own organization</a:t>
            </a:r>
          </a:p>
          <a:p>
            <a:endParaRPr lang="en-US" altLang="da-DK" i="1" noProof="0" dirty="0"/>
          </a:p>
          <a:p>
            <a:r>
              <a:rPr lang="en-US" altLang="da-DK" noProof="0" dirty="0"/>
              <a:t>Ex</a:t>
            </a:r>
          </a:p>
          <a:p>
            <a:pPr lvl="1"/>
            <a:r>
              <a:rPr lang="en-US" altLang="da-DK" noProof="0" dirty="0"/>
              <a:t>Winter storm: </a:t>
            </a:r>
            <a:r>
              <a:rPr lang="en-US" altLang="da-DK" noProof="0" dirty="0" err="1"/>
              <a:t>Lystrup</a:t>
            </a:r>
            <a:r>
              <a:rPr lang="en-US" altLang="da-DK" noProof="0" dirty="0"/>
              <a:t> </a:t>
            </a:r>
            <a:r>
              <a:rPr lang="en-US" altLang="da-DK" noProof="0" dirty="0" err="1"/>
              <a:t>skole</a:t>
            </a:r>
            <a:r>
              <a:rPr lang="en-US" altLang="da-DK" noProof="0" dirty="0"/>
              <a:t> webpage</a:t>
            </a:r>
          </a:p>
          <a:p>
            <a:pPr lvl="2"/>
            <a:r>
              <a:rPr lang="en-US" altLang="da-DK" i="1" noProof="0" dirty="0"/>
              <a:t>We do not know if school will be operating. Check back at 07.00 o’clock</a:t>
            </a:r>
          </a:p>
          <a:p>
            <a:pPr lvl="1"/>
            <a:r>
              <a:rPr lang="en-US" altLang="da-DK" noProof="0" dirty="0">
                <a:sym typeface="Wingdings" pitchFamily="2" charset="2"/>
              </a:rPr>
              <a:t>The </a:t>
            </a:r>
            <a:r>
              <a:rPr lang="en-US" altLang="da-DK" noProof="0" dirty="0" err="1">
                <a:sym typeface="Wingdings" pitchFamily="2" charset="2"/>
              </a:rPr>
              <a:t>Kähler</a:t>
            </a:r>
            <a:r>
              <a:rPr lang="en-US" altLang="da-DK" noProof="0" dirty="0">
                <a:sym typeface="Wingdings" pitchFamily="2" charset="2"/>
              </a:rPr>
              <a:t> vase incident</a:t>
            </a:r>
          </a:p>
          <a:p>
            <a:pPr lvl="2"/>
            <a:r>
              <a:rPr lang="en-US" altLang="da-DK" dirty="0">
                <a:sym typeface="Wingdings" pitchFamily="2" charset="2"/>
              </a:rPr>
              <a:t>Put a specific vase on sale on a specific time</a:t>
            </a:r>
          </a:p>
          <a:p>
            <a:pPr lvl="3"/>
            <a:r>
              <a:rPr lang="en-US" altLang="da-DK" noProof="0" dirty="0">
                <a:sym typeface="Wingdings" pitchFamily="2" charset="2"/>
              </a:rPr>
              <a:t>Which caused the web site to crash</a:t>
            </a:r>
            <a:endParaRPr lang="en-US" altLang="da-DK" noProof="0" dirty="0"/>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0D8CBFF9-8D29-4913-B551-E00CB8F94733}" type="slidenum">
              <a:rPr lang="en-US" smtClean="0"/>
              <a:pPr>
                <a:defRPr/>
              </a:pPr>
              <a:t>36</a:t>
            </a:fld>
            <a:endParaRPr lang="en-US"/>
          </a:p>
        </p:txBody>
      </p:sp>
    </p:spTree>
    <p:extLst>
      <p:ext uri="{BB962C8B-B14F-4D97-AF65-F5344CB8AC3E}">
        <p14:creationId xmlns:p14="http://schemas.microsoft.com/office/powerpoint/2010/main" val="3804278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da-DK" noProof="0" dirty="0"/>
              <a:t>Diablo III Launch May 15, 2012</a:t>
            </a:r>
          </a:p>
        </p:txBody>
      </p:sp>
      <p:sp>
        <p:nvSpPr>
          <p:cNvPr id="27651" name="Content Placeholder 2"/>
          <p:cNvSpPr>
            <a:spLocks noGrp="1"/>
          </p:cNvSpPr>
          <p:nvPr>
            <p:ph idx="1"/>
          </p:nvPr>
        </p:nvSpPr>
        <p:spPr/>
        <p:txBody>
          <a:bodyPr/>
          <a:lstStyle/>
          <a:p>
            <a:endParaRPr lang="da-DK" altLang="da-DK" dirty="0"/>
          </a:p>
          <a:p>
            <a:endParaRPr lang="da-DK" altLang="da-DK" dirty="0"/>
          </a:p>
          <a:p>
            <a:endParaRPr lang="da-DK" altLang="da-DK" dirty="0"/>
          </a:p>
          <a:p>
            <a:endParaRPr lang="da-DK" altLang="da-DK" dirty="0"/>
          </a:p>
          <a:p>
            <a:r>
              <a:rPr lang="da-DK" altLang="da-DK" dirty="0"/>
              <a:t>As </a:t>
            </a:r>
            <a:r>
              <a:rPr lang="da-DK" altLang="da-DK" dirty="0" err="1"/>
              <a:t>well</a:t>
            </a:r>
            <a:r>
              <a:rPr lang="da-DK" altLang="da-DK" dirty="0"/>
              <a:t> as ‘Pokemon No’</a:t>
            </a:r>
            <a:br>
              <a:rPr lang="da-DK" altLang="da-DK" dirty="0"/>
            </a:br>
            <a:r>
              <a:rPr lang="da-DK" altLang="da-DK" dirty="0"/>
              <a:t>2016</a:t>
            </a:r>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3D08535F-5FC6-4932-9595-7A7A1726918C}" type="slidenum">
              <a:rPr lang="en-US" smtClean="0"/>
              <a:pPr>
                <a:defRPr/>
              </a:pPr>
              <a:t>37</a:t>
            </a:fld>
            <a:endParaRPr lang="en-US"/>
          </a:p>
        </p:txBody>
      </p:sp>
      <p:pic>
        <p:nvPicPr>
          <p:cNvPr id="27655" name="Picture 2" descr="http://i.neoseeker.com/n/9/diablo3error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028700"/>
            <a:ext cx="3684319" cy="207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9F841A6-AB29-4FBA-A35A-CA67FA0451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7759" y="3399579"/>
            <a:ext cx="3429000" cy="1928813"/>
          </a:xfrm>
          <a:prstGeom prst="rect">
            <a:avLst/>
          </a:prstGeom>
        </p:spPr>
      </p:pic>
    </p:spTree>
    <p:extLst>
      <p:ext uri="{BB962C8B-B14F-4D97-AF65-F5344CB8AC3E}">
        <p14:creationId xmlns:p14="http://schemas.microsoft.com/office/powerpoint/2010/main" val="2751429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952500"/>
            <a:ext cx="8458200" cy="8255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29698" name="Title 1"/>
          <p:cNvSpPr>
            <a:spLocks noGrp="1"/>
          </p:cNvSpPr>
          <p:nvPr>
            <p:ph type="title"/>
          </p:nvPr>
        </p:nvSpPr>
        <p:spPr/>
        <p:txBody>
          <a:bodyPr/>
          <a:lstStyle/>
          <a:p>
            <a:r>
              <a:rPr lang="en-US" altLang="da-DK" noProof="0" dirty="0"/>
              <a:t>Scaling Effects</a:t>
            </a:r>
          </a:p>
        </p:txBody>
      </p:sp>
      <p:sp>
        <p:nvSpPr>
          <p:cNvPr id="29699" name="Content Placeholder 2"/>
          <p:cNvSpPr>
            <a:spLocks noGrp="1"/>
          </p:cNvSpPr>
          <p:nvPr>
            <p:ph idx="1"/>
          </p:nvPr>
        </p:nvSpPr>
        <p:spPr/>
        <p:txBody>
          <a:bodyPr/>
          <a:lstStyle/>
          <a:p>
            <a:r>
              <a:rPr lang="en-US" altLang="da-DK" i="1" noProof="0" dirty="0"/>
              <a:t>Scaling Effects:</a:t>
            </a:r>
            <a:r>
              <a:rPr lang="en-US" altLang="da-DK" noProof="0" dirty="0"/>
              <a:t> Failures occur </a:t>
            </a:r>
            <a:r>
              <a:rPr lang="en-US" altLang="da-DK" dirty="0"/>
              <a:t>when increasing n, as</a:t>
            </a:r>
            <a:r>
              <a:rPr lang="en-US" altLang="da-DK" noProof="0" dirty="0"/>
              <a:t> scaling often goes as O(n^2) or worse</a:t>
            </a:r>
          </a:p>
          <a:p>
            <a:pPr lvl="1"/>
            <a:r>
              <a:rPr lang="en-US" altLang="da-DK" i="1" noProof="0" dirty="0"/>
              <a:t>Point-to-point communication</a:t>
            </a:r>
            <a:r>
              <a:rPr lang="en-US" altLang="da-DK" noProof="0" dirty="0"/>
              <a:t> between servers scale as O(n^2)</a:t>
            </a:r>
          </a:p>
          <a:p>
            <a:pPr lvl="2"/>
            <a:r>
              <a:rPr lang="en-US" altLang="da-DK" dirty="0"/>
              <a:t>Development environment: </a:t>
            </a:r>
            <a:r>
              <a:rPr lang="en-US" altLang="da-DK" i="1" dirty="0"/>
              <a:t>one server	1 connection</a:t>
            </a:r>
          </a:p>
          <a:p>
            <a:pPr lvl="2"/>
            <a:r>
              <a:rPr lang="en-US" altLang="da-DK" dirty="0"/>
              <a:t>Staging environment: </a:t>
            </a:r>
            <a:r>
              <a:rPr lang="en-US" altLang="da-DK" i="1" dirty="0"/>
              <a:t>two servers		4 connections</a:t>
            </a:r>
          </a:p>
          <a:p>
            <a:pPr lvl="2"/>
            <a:r>
              <a:rPr lang="en-US" altLang="da-DK" noProof="0" dirty="0"/>
              <a:t>Production environment: </a:t>
            </a:r>
            <a:r>
              <a:rPr lang="en-US" altLang="da-DK" i="1" noProof="0" dirty="0"/>
              <a:t>16 servers	256 connections !</a:t>
            </a:r>
          </a:p>
          <a:p>
            <a:pPr lvl="2"/>
            <a:endParaRPr lang="en-US" altLang="da-DK" noProof="0" dirty="0"/>
          </a:p>
          <a:p>
            <a:pPr lvl="1"/>
            <a:r>
              <a:rPr lang="en-US" altLang="da-DK" i="1" noProof="0" dirty="0"/>
              <a:t>Shared resources</a:t>
            </a:r>
            <a:r>
              <a:rPr lang="en-US" altLang="da-DK" noProof="0" dirty="0"/>
              <a:t> are resources that </a:t>
            </a:r>
            <a:r>
              <a:rPr lang="en-US" altLang="da-DK" i="1" noProof="0" dirty="0"/>
              <a:t>all</a:t>
            </a:r>
            <a:r>
              <a:rPr lang="en-US" altLang="da-DK" noProof="0" dirty="0"/>
              <a:t> services must access to get work done (akin ‘singleton pattern’)</a:t>
            </a:r>
          </a:p>
          <a:p>
            <a:pPr lvl="2"/>
            <a:r>
              <a:rPr lang="en-US" altLang="da-DK" i="1" noProof="0" dirty="0"/>
              <a:t>Saturation → connection backlog</a:t>
            </a:r>
          </a:p>
          <a:p>
            <a:pPr lvl="2"/>
            <a:r>
              <a:rPr lang="en-US" altLang="da-DK" i="1" noProof="0" dirty="0"/>
              <a:t>Backlog exceeds listen queue → failures</a:t>
            </a:r>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F2434823-CC4F-483A-8622-DFAF9A1CB63D}" type="slidenum">
              <a:rPr lang="en-US" smtClean="0"/>
              <a:pPr>
                <a:defRPr/>
              </a:pPr>
              <a:t>38</a:t>
            </a:fld>
            <a:endParaRPr lang="en-US"/>
          </a:p>
        </p:txBody>
      </p:sp>
    </p:spTree>
    <p:extLst>
      <p:ext uri="{BB962C8B-B14F-4D97-AF65-F5344CB8AC3E}">
        <p14:creationId xmlns:p14="http://schemas.microsoft.com/office/powerpoint/2010/main" val="1444189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da-DK" noProof="0" dirty="0"/>
              <a:t>Unbalanced Capacities</a:t>
            </a:r>
          </a:p>
        </p:txBody>
      </p:sp>
      <p:sp>
        <p:nvSpPr>
          <p:cNvPr id="30723" name="Content Placeholder 2"/>
          <p:cNvSpPr>
            <a:spLocks noGrp="1"/>
          </p:cNvSpPr>
          <p:nvPr>
            <p:ph idx="1"/>
          </p:nvPr>
        </p:nvSpPr>
        <p:spPr/>
        <p:txBody>
          <a:bodyPr/>
          <a:lstStyle/>
          <a:p>
            <a:r>
              <a:rPr lang="en-US" altLang="da-DK" noProof="0" dirty="0"/>
              <a:t>Example: </a:t>
            </a:r>
            <a:r>
              <a:rPr lang="en-US" altLang="da-DK" i="1" noProof="0" dirty="0"/>
              <a:t>The Lyon airport stress test</a:t>
            </a:r>
            <a:r>
              <a:rPr lang="en-US" altLang="da-DK" noProof="0" dirty="0"/>
              <a:t> I did in… Lyon </a:t>
            </a:r>
            <a:r>
              <a:rPr lang="en-US" altLang="da-DK" noProof="0" dirty="0" err="1"/>
              <a:t>airp</a:t>
            </a:r>
            <a:r>
              <a:rPr lang="en-US" altLang="da-DK" noProof="0" dirty="0"/>
              <a:t>.</a:t>
            </a:r>
            <a:endParaRPr lang="en-US" altLang="da-DK" i="1" noProof="0" dirty="0"/>
          </a:p>
          <a:p>
            <a:pPr lvl="1"/>
            <a:r>
              <a:rPr lang="en-US" altLang="da-DK" noProof="0" dirty="0"/>
              <a:t>Throttling up the producer rate of sending messages</a:t>
            </a:r>
          </a:p>
          <a:p>
            <a:pPr lvl="2"/>
            <a:r>
              <a:rPr lang="en-US" altLang="da-DK" i="1" noProof="0" dirty="0"/>
              <a:t>Strain </a:t>
            </a:r>
            <a:r>
              <a:rPr lang="en-US" altLang="da-DK" noProof="0" dirty="0">
                <a:sym typeface="Wingdings" pitchFamily="2" charset="2"/>
              </a:rPr>
              <a:t></a:t>
            </a:r>
          </a:p>
          <a:p>
            <a:endParaRPr lang="en-US" altLang="da-DK" noProof="0" dirty="0">
              <a:sym typeface="Wingdings" pitchFamily="2" charset="2"/>
            </a:endParaRPr>
          </a:p>
          <a:p>
            <a:endParaRPr lang="en-US" altLang="da-DK" noProof="0" dirty="0">
              <a:sym typeface="Wingdings" pitchFamily="2" charset="2"/>
            </a:endParaRPr>
          </a:p>
          <a:p>
            <a:endParaRPr lang="en-US" altLang="da-DK" noProof="0" dirty="0">
              <a:sym typeface="Wingdings" pitchFamily="2" charset="2"/>
            </a:endParaRPr>
          </a:p>
          <a:p>
            <a:endParaRPr lang="en-US" altLang="da-DK" noProof="0" dirty="0">
              <a:sym typeface="Wingdings" pitchFamily="2" charset="2"/>
            </a:endParaRPr>
          </a:p>
          <a:p>
            <a:endParaRPr lang="en-US" altLang="da-DK" noProof="0" dirty="0">
              <a:sym typeface="Wingdings" pitchFamily="2" charset="2"/>
            </a:endParaRPr>
          </a:p>
          <a:p>
            <a:r>
              <a:rPr lang="en-US" altLang="da-DK" noProof="0" dirty="0">
                <a:sym typeface="Wingdings" pitchFamily="2" charset="2"/>
              </a:rPr>
              <a:t>My daemon code </a:t>
            </a:r>
            <a:r>
              <a:rPr lang="en-US" altLang="da-DK" dirty="0">
                <a:sym typeface="Wingdings" pitchFamily="2" charset="2"/>
              </a:rPr>
              <a:t>was</a:t>
            </a:r>
            <a:r>
              <a:rPr lang="en-US" altLang="da-DK" noProof="0" dirty="0">
                <a:sym typeface="Wingdings" pitchFamily="2" charset="2"/>
              </a:rPr>
              <a:t> single-threaded</a:t>
            </a:r>
            <a:r>
              <a:rPr lang="en-US" altLang="da-DK" dirty="0">
                <a:sym typeface="Wingdings" pitchFamily="2" charset="2"/>
              </a:rPr>
              <a:t>, so </a:t>
            </a:r>
            <a:r>
              <a:rPr lang="en-US" altLang="da-DK" i="1" dirty="0">
                <a:sym typeface="Wingdings" pitchFamily="2" charset="2"/>
              </a:rPr>
              <a:t>WTF???</a:t>
            </a:r>
            <a:endParaRPr lang="en-US" altLang="da-DK" noProof="0" dirty="0">
              <a:sym typeface="Wingdings" pitchFamily="2" charset="2"/>
            </a:endParaRPr>
          </a:p>
          <a:p>
            <a:pPr lvl="1"/>
            <a:r>
              <a:rPr lang="en-US" altLang="da-DK" noProof="0" dirty="0">
                <a:sym typeface="Wingdings" pitchFamily="2" charset="2"/>
              </a:rPr>
              <a:t>”fetch </a:t>
            </a:r>
            <a:r>
              <a:rPr lang="en-US" altLang="da-DK" noProof="0" dirty="0" err="1">
                <a:sym typeface="Wingdings" pitchFamily="2" charset="2"/>
              </a:rPr>
              <a:t>msg</a:t>
            </a:r>
            <a:r>
              <a:rPr lang="en-US" altLang="da-DK" noProof="0" dirty="0">
                <a:sym typeface="Wingdings" pitchFamily="2" charset="2"/>
              </a:rPr>
              <a:t> from MQ, convert, store in MongoDB”</a:t>
            </a:r>
            <a:endParaRPr lang="en-US" altLang="da-DK" noProof="0" dirty="0"/>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51CFB4F6-8957-4AE8-8844-A0B3E293D5B2}" type="slidenum">
              <a:rPr lang="en-US" smtClean="0"/>
              <a:pPr>
                <a:defRPr/>
              </a:pPr>
              <a:t>39</a:t>
            </a:fld>
            <a:endParaRPr lang="en-US"/>
          </a:p>
        </p:txBody>
      </p:sp>
      <p:pic>
        <p:nvPicPr>
          <p:cNvPr id="30727" name="Picture 2" descr="D:\Dropbox\EcoSense-ProjectWork\SoftwareArchitecture\StoreDaemon-Perf-Analysis\06072013-stress-40-60-v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7187" y="1785672"/>
            <a:ext cx="4672013" cy="244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791D7E9-95A7-4111-BDB4-574EC75A2415}"/>
              </a:ext>
            </a:extLst>
          </p:cNvPr>
          <p:cNvSpPr/>
          <p:nvPr/>
        </p:nvSpPr>
        <p:spPr>
          <a:xfrm>
            <a:off x="270309" y="2019300"/>
            <a:ext cx="990600" cy="381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Producer</a:t>
            </a:r>
          </a:p>
        </p:txBody>
      </p:sp>
      <p:sp>
        <p:nvSpPr>
          <p:cNvPr id="9" name="Rectangle 8">
            <a:extLst>
              <a:ext uri="{FF2B5EF4-FFF2-40B4-BE49-F238E27FC236}">
                <a16:creationId xmlns:a16="http://schemas.microsoft.com/office/drawing/2014/main" id="{835A65A5-2214-4E06-BFBC-3796F2E766EB}"/>
              </a:ext>
            </a:extLst>
          </p:cNvPr>
          <p:cNvSpPr/>
          <p:nvPr/>
        </p:nvSpPr>
        <p:spPr>
          <a:xfrm>
            <a:off x="270309" y="2667000"/>
            <a:ext cx="990600" cy="381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MQ</a:t>
            </a:r>
          </a:p>
        </p:txBody>
      </p:sp>
      <p:sp>
        <p:nvSpPr>
          <p:cNvPr id="10" name="Rectangle 9">
            <a:extLst>
              <a:ext uri="{FF2B5EF4-FFF2-40B4-BE49-F238E27FC236}">
                <a16:creationId xmlns:a16="http://schemas.microsoft.com/office/drawing/2014/main" id="{E3A631DB-023B-4A30-BC1B-E22C342AB2B3}"/>
              </a:ext>
            </a:extLst>
          </p:cNvPr>
          <p:cNvSpPr/>
          <p:nvPr/>
        </p:nvSpPr>
        <p:spPr>
          <a:xfrm>
            <a:off x="270309" y="3276600"/>
            <a:ext cx="990600" cy="381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err="1"/>
              <a:t>Karibu</a:t>
            </a:r>
            <a:endParaRPr lang="en-US" sz="1400" dirty="0"/>
          </a:p>
        </p:txBody>
      </p:sp>
      <p:sp>
        <p:nvSpPr>
          <p:cNvPr id="11" name="Rectangle 10">
            <a:extLst>
              <a:ext uri="{FF2B5EF4-FFF2-40B4-BE49-F238E27FC236}">
                <a16:creationId xmlns:a16="http://schemas.microsoft.com/office/drawing/2014/main" id="{8BB8A7C4-A3D5-4AD4-A173-D7DDADB6AF18}"/>
              </a:ext>
            </a:extLst>
          </p:cNvPr>
          <p:cNvSpPr/>
          <p:nvPr/>
        </p:nvSpPr>
        <p:spPr>
          <a:xfrm>
            <a:off x="270309" y="3924300"/>
            <a:ext cx="990600" cy="381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Mongo</a:t>
            </a:r>
          </a:p>
        </p:txBody>
      </p:sp>
      <p:sp>
        <p:nvSpPr>
          <p:cNvPr id="3" name="Arrow: Down 2">
            <a:extLst>
              <a:ext uri="{FF2B5EF4-FFF2-40B4-BE49-F238E27FC236}">
                <a16:creationId xmlns:a16="http://schemas.microsoft.com/office/drawing/2014/main" id="{DAB886CE-171F-4AB1-840F-35257EA670DB}"/>
              </a:ext>
            </a:extLst>
          </p:cNvPr>
          <p:cNvSpPr/>
          <p:nvPr/>
        </p:nvSpPr>
        <p:spPr>
          <a:xfrm>
            <a:off x="609600" y="2476500"/>
            <a:ext cx="304800" cy="152400"/>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B58882F1-05C1-4941-8139-5BA1BFA2E45B}"/>
              </a:ext>
            </a:extLst>
          </p:cNvPr>
          <p:cNvSpPr/>
          <p:nvPr/>
        </p:nvSpPr>
        <p:spPr>
          <a:xfrm>
            <a:off x="609600" y="3086100"/>
            <a:ext cx="304800" cy="152400"/>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2A03ACB1-BF0A-4942-9955-7758CAFE75E5}"/>
              </a:ext>
            </a:extLst>
          </p:cNvPr>
          <p:cNvSpPr/>
          <p:nvPr/>
        </p:nvSpPr>
        <p:spPr>
          <a:xfrm>
            <a:off x="609600" y="3695700"/>
            <a:ext cx="304800" cy="152400"/>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6B64A5-C2F1-4A11-B6CA-D013F582DEF1}"/>
              </a:ext>
            </a:extLst>
          </p:cNvPr>
          <p:cNvSpPr/>
          <p:nvPr/>
        </p:nvSpPr>
        <p:spPr>
          <a:xfrm>
            <a:off x="1524000" y="2400300"/>
            <a:ext cx="2057400" cy="12954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t>Karibu</a:t>
            </a:r>
            <a:r>
              <a:rPr lang="en-US" dirty="0"/>
              <a:t>:</a:t>
            </a:r>
          </a:p>
          <a:p>
            <a:pPr algn="ctr"/>
            <a:r>
              <a:rPr lang="en-US" dirty="0"/>
              <a:t>Pull message, convert, store in Mongo, repeat</a:t>
            </a:r>
          </a:p>
        </p:txBody>
      </p:sp>
    </p:spTree>
    <p:extLst>
      <p:ext uri="{BB962C8B-B14F-4D97-AF65-F5344CB8AC3E}">
        <p14:creationId xmlns:p14="http://schemas.microsoft.com/office/powerpoint/2010/main" val="113873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a half year of ‘ups’</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4</a:t>
            </a:fld>
            <a:endParaRPr lang="en-US"/>
          </a:p>
        </p:txBody>
      </p:sp>
      <p:pic>
        <p:nvPicPr>
          <p:cNvPr id="1026" name="Picture 2" descr="D:\proj\Cloud-E15\slidelab\anxity-provo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89000"/>
            <a:ext cx="4699000" cy="34001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roj\Cloud-E15\slidelab\connection-res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899486"/>
            <a:ext cx="3733800" cy="21207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proj\Cloud-E15\slidelab\bonni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667000"/>
            <a:ext cx="3781259" cy="25400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proj\Cloud-E15\slidelab\bad-networ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2601" y="3480594"/>
            <a:ext cx="3852863" cy="2184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971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da-DK" noProof="0" dirty="0"/>
              <a:t>Unbalanced Capacities</a:t>
            </a:r>
          </a:p>
        </p:txBody>
      </p:sp>
      <p:sp>
        <p:nvSpPr>
          <p:cNvPr id="31747" name="Content Placeholder 2"/>
          <p:cNvSpPr>
            <a:spLocks noGrp="1"/>
          </p:cNvSpPr>
          <p:nvPr>
            <p:ph idx="1"/>
          </p:nvPr>
        </p:nvSpPr>
        <p:spPr/>
        <p:txBody>
          <a:bodyPr/>
          <a:lstStyle/>
          <a:p>
            <a:r>
              <a:rPr lang="en-US" altLang="da-DK" noProof="0" dirty="0"/>
              <a:t>It turned out that</a:t>
            </a:r>
          </a:p>
          <a:p>
            <a:pPr lvl="1"/>
            <a:r>
              <a:rPr lang="en-US" altLang="da-DK" noProof="0" dirty="0"/>
              <a:t>RabbitMQ can deliver message at vastly higher speeds than MongoDB can ever store them (not surprising, but…)</a:t>
            </a:r>
          </a:p>
          <a:p>
            <a:pPr lvl="1"/>
            <a:endParaRPr lang="en-US" altLang="da-DK" noProof="0" dirty="0"/>
          </a:p>
          <a:p>
            <a:pPr lvl="1"/>
            <a:r>
              <a:rPr lang="en-US" altLang="da-DK" noProof="0" dirty="0"/>
              <a:t>The RabbitMQ Java connector/driver uses </a:t>
            </a:r>
            <a:r>
              <a:rPr lang="en-US" altLang="da-DK" i="1" noProof="0" dirty="0"/>
              <a:t>prefetch</a:t>
            </a:r>
          </a:p>
          <a:p>
            <a:pPr lvl="2"/>
            <a:r>
              <a:rPr lang="en-US" altLang="da-DK" noProof="0" dirty="0"/>
              <a:t>Fetch next message even though the last has not been acknowledged by my daemon code yet!</a:t>
            </a:r>
          </a:p>
          <a:p>
            <a:pPr lvl="2"/>
            <a:r>
              <a:rPr lang="en-US" altLang="da-DK" noProof="0" dirty="0"/>
              <a:t>(And where was that described in the documentation???)</a:t>
            </a:r>
          </a:p>
          <a:p>
            <a:pPr lvl="2"/>
            <a:r>
              <a:rPr lang="en-US" altLang="da-DK" noProof="0" dirty="0"/>
              <a:t>Limit on </a:t>
            </a:r>
            <a:r>
              <a:rPr lang="en-US" altLang="da-DK" noProof="0" dirty="0" err="1"/>
              <a:t>prefetch</a:t>
            </a:r>
            <a:r>
              <a:rPr lang="en-US" altLang="da-DK" noProof="0" dirty="0"/>
              <a:t>: </a:t>
            </a:r>
            <a:r>
              <a:rPr lang="en-US" altLang="da-DK" b="1" noProof="0" dirty="0"/>
              <a:t>default is ∞		</a:t>
            </a:r>
            <a:r>
              <a:rPr lang="en-US" altLang="da-DK" b="1" i="1" noProof="0" dirty="0"/>
              <a:t>thanks!</a:t>
            </a:r>
          </a:p>
          <a:p>
            <a:pPr lvl="2"/>
            <a:endParaRPr lang="en-US" altLang="da-DK" i="1" noProof="0" dirty="0"/>
          </a:p>
          <a:p>
            <a:r>
              <a:rPr lang="en-US" altLang="da-DK" i="1" noProof="0" dirty="0"/>
              <a:t>Result: Chain reaction due to GC overload</a:t>
            </a:r>
          </a:p>
          <a:p>
            <a:pPr lvl="1"/>
            <a:r>
              <a:rPr lang="en-US" altLang="da-DK" i="1" dirty="0"/>
              <a:t>Stemming from unbalanced capacities (</a:t>
            </a:r>
            <a:r>
              <a:rPr lang="en-US" altLang="da-DK" i="1" dirty="0" err="1"/>
              <a:t>mq</a:t>
            </a:r>
            <a:r>
              <a:rPr lang="en-US" altLang="da-DK" i="1" dirty="0"/>
              <a:t> </a:t>
            </a:r>
            <a:r>
              <a:rPr lang="en-US" altLang="da-DK" i="1" dirty="0" err="1"/>
              <a:t>vrs</a:t>
            </a:r>
            <a:r>
              <a:rPr lang="en-US" altLang="da-DK" i="1" dirty="0"/>
              <a:t> </a:t>
            </a:r>
            <a:r>
              <a:rPr lang="en-US" altLang="da-DK" i="1" dirty="0" err="1"/>
              <a:t>db</a:t>
            </a:r>
            <a:r>
              <a:rPr lang="en-US" altLang="da-DK" i="1" dirty="0"/>
              <a:t>)</a:t>
            </a:r>
            <a:endParaRPr lang="en-US" altLang="da-DK" noProof="0" dirty="0"/>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DA98839A-EA4D-4071-A09F-82BF1005D7E0}" type="slidenum">
              <a:rPr lang="en-US" smtClean="0"/>
              <a:pPr>
                <a:defRPr/>
              </a:pPr>
              <a:t>40</a:t>
            </a:fld>
            <a:endParaRPr lang="en-US"/>
          </a:p>
        </p:txBody>
      </p:sp>
    </p:spTree>
    <p:extLst>
      <p:ext uri="{BB962C8B-B14F-4D97-AF65-F5344CB8AC3E}">
        <p14:creationId xmlns:p14="http://schemas.microsoft.com/office/powerpoint/2010/main" val="3903630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altLang="en-US" noProof="0" dirty="0">
                <a:ea typeface="MS PGothic" pitchFamily="34" charset="-128"/>
              </a:rPr>
              <a:t>All systems have a limit</a:t>
            </a:r>
          </a:p>
        </p:txBody>
      </p:sp>
      <p:pic>
        <p:nvPicPr>
          <p:cNvPr id="32771" name="Picture 4"/>
          <p:cNvPicPr>
            <a:picLocks noChangeAspect="1" noChangeArrowheads="1"/>
          </p:cNvPicPr>
          <p:nvPr/>
        </p:nvPicPr>
        <p:blipFill>
          <a:blip r:embed="rId3">
            <a:extLst>
              <a:ext uri="{28A0092B-C50C-407E-A947-70E740481C1C}">
                <a14:useLocalDpi xmlns:a14="http://schemas.microsoft.com/office/drawing/2010/main" val="0"/>
              </a:ext>
            </a:extLst>
          </a:blip>
          <a:srcRect r="1128"/>
          <a:stretch>
            <a:fillRect/>
          </a:stretch>
        </p:blipFill>
        <p:spPr bwMode="auto">
          <a:xfrm>
            <a:off x="3563938" y="1596761"/>
            <a:ext cx="5256212" cy="247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Rectangle 5"/>
          <p:cNvSpPr>
            <a:spLocks noGrp="1" noChangeArrowheads="1"/>
          </p:cNvSpPr>
          <p:nvPr>
            <p:ph type="body" idx="4294967295"/>
          </p:nvPr>
        </p:nvSpPr>
        <p:spPr/>
        <p:txBody>
          <a:bodyPr/>
          <a:lstStyle/>
          <a:p>
            <a:r>
              <a:rPr lang="en-US" altLang="en-US" noProof="0" dirty="0">
                <a:ea typeface="MS PGothic" pitchFamily="34" charset="-128"/>
              </a:rPr>
              <a:t>All systems have a limit after which performance degrades rapidly</a:t>
            </a:r>
          </a:p>
        </p:txBody>
      </p:sp>
      <p:pic>
        <p:nvPicPr>
          <p:cNvPr id="32773" name="Picture 10" descr="ch4fg4.7.gif"/>
          <p:cNvPicPr>
            <a:picLocks noChangeAspect="1"/>
          </p:cNvPicPr>
          <p:nvPr/>
        </p:nvPicPr>
        <p:blipFill>
          <a:blip r:embed="rId4">
            <a:extLst>
              <a:ext uri="{28A0092B-C50C-407E-A947-70E740481C1C}">
                <a14:useLocalDpi xmlns:a14="http://schemas.microsoft.com/office/drawing/2010/main" val="0"/>
              </a:ext>
            </a:extLst>
          </a:blip>
          <a:srcRect l="3192" t="9073" r="5865" b="3203"/>
          <a:stretch>
            <a:fillRect/>
          </a:stretch>
        </p:blipFill>
        <p:spPr bwMode="auto">
          <a:xfrm>
            <a:off x="179389" y="3975365"/>
            <a:ext cx="3889375" cy="173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7"/>
          <p:cNvSpPr txBox="1">
            <a:spLocks noChangeArrowheads="1"/>
          </p:cNvSpPr>
          <p:nvPr/>
        </p:nvSpPr>
        <p:spPr bwMode="auto">
          <a:xfrm>
            <a:off x="4356100" y="4417219"/>
            <a:ext cx="28082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eaLnBrk="1" hangingPunct="1">
              <a:spcBef>
                <a:spcPct val="0"/>
              </a:spcBef>
              <a:buFontTx/>
              <a:buNone/>
            </a:pPr>
            <a:r>
              <a:rPr lang="en-US" altLang="en-US" sz="1800">
                <a:latin typeface="Calibri" pitchFamily="34" charset="0"/>
              </a:rPr>
              <a:t>Around 70% utilization the response time exceeds</a:t>
            </a:r>
          </a:p>
          <a:p>
            <a:pPr eaLnBrk="1" hangingPunct="1">
              <a:spcBef>
                <a:spcPct val="0"/>
              </a:spcBef>
              <a:buFontTx/>
              <a:buNone/>
            </a:pPr>
            <a:r>
              <a:rPr lang="en-US" altLang="en-US" sz="1800">
                <a:latin typeface="Calibri" pitchFamily="34" charset="0"/>
              </a:rPr>
              <a:t>3 times the service time !</a:t>
            </a:r>
          </a:p>
        </p:txBody>
      </p:sp>
    </p:spTree>
    <p:extLst>
      <p:ext uri="{BB962C8B-B14F-4D97-AF65-F5344CB8AC3E}">
        <p14:creationId xmlns:p14="http://schemas.microsoft.com/office/powerpoint/2010/main" val="1215789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533400" y="114300"/>
            <a:ext cx="8229600" cy="596635"/>
          </a:xfrm>
        </p:spPr>
        <p:txBody>
          <a:bodyPr/>
          <a:lstStyle/>
          <a:p>
            <a:r>
              <a:rPr lang="en-US" altLang="en-US" sz="2800" noProof="0" dirty="0">
                <a:ea typeface="MS PGothic" pitchFamily="34" charset="-128"/>
              </a:rPr>
              <a:t>Balanced System and Bottleneck Analysis</a:t>
            </a:r>
          </a:p>
        </p:txBody>
      </p:sp>
      <p:sp>
        <p:nvSpPr>
          <p:cNvPr id="33795" name="Rectangle 3"/>
          <p:cNvSpPr>
            <a:spLocks noGrp="1" noChangeArrowheads="1"/>
          </p:cNvSpPr>
          <p:nvPr>
            <p:ph type="body" idx="4294967295"/>
          </p:nvPr>
        </p:nvSpPr>
        <p:spPr/>
        <p:txBody>
          <a:bodyPr/>
          <a:lstStyle/>
          <a:p>
            <a:r>
              <a:rPr lang="en-US" altLang="en-US" sz="2400" noProof="0" dirty="0">
                <a:ea typeface="MS PGothic" pitchFamily="34" charset="-128"/>
              </a:rPr>
              <a:t>A </a:t>
            </a:r>
            <a:r>
              <a:rPr lang="en-US" altLang="en-US" sz="2400" b="1" noProof="0" dirty="0">
                <a:ea typeface="MS PGothic" pitchFamily="34" charset="-128"/>
              </a:rPr>
              <a:t>queuing system</a:t>
            </a:r>
            <a:r>
              <a:rPr lang="en-US" altLang="en-US" sz="2400" noProof="0" dirty="0">
                <a:ea typeface="MS PGothic" pitchFamily="34" charset="-128"/>
              </a:rPr>
              <a:t> is balanced if all nodes have the same equal utilization</a:t>
            </a:r>
          </a:p>
          <a:p>
            <a:pPr lvl="1">
              <a:buFontTx/>
              <a:buNone/>
            </a:pPr>
            <a:r>
              <a:rPr lang="en-US" altLang="en-US" sz="2000" noProof="0" dirty="0">
                <a:ea typeface="MS PGothic" pitchFamily="34" charset="-128"/>
              </a:rPr>
              <a:t>				U</a:t>
            </a:r>
            <a:r>
              <a:rPr lang="en-US" altLang="en-US" sz="2000" baseline="-25000" noProof="0" dirty="0">
                <a:ea typeface="MS PGothic" pitchFamily="34" charset="-128"/>
              </a:rPr>
              <a:t>1</a:t>
            </a:r>
            <a:r>
              <a:rPr lang="en-US" altLang="en-US" sz="2000" noProof="0" dirty="0">
                <a:ea typeface="MS PGothic" pitchFamily="34" charset="-128"/>
              </a:rPr>
              <a:t> = U</a:t>
            </a:r>
            <a:r>
              <a:rPr lang="en-US" altLang="en-US" sz="2000" baseline="-25000" noProof="0" dirty="0">
                <a:ea typeface="MS PGothic" pitchFamily="34" charset="-128"/>
              </a:rPr>
              <a:t>2</a:t>
            </a:r>
            <a:r>
              <a:rPr lang="en-US" altLang="en-US" sz="2000" noProof="0" dirty="0">
                <a:ea typeface="MS PGothic" pitchFamily="34" charset="-128"/>
              </a:rPr>
              <a:t> = U</a:t>
            </a:r>
            <a:r>
              <a:rPr lang="en-US" altLang="en-US" sz="2000" baseline="-25000" noProof="0" dirty="0">
                <a:ea typeface="MS PGothic" pitchFamily="34" charset="-128"/>
              </a:rPr>
              <a:t>3</a:t>
            </a:r>
            <a:endParaRPr lang="en-US" altLang="en-US" sz="2000" noProof="0" dirty="0">
              <a:ea typeface="MS PGothic" pitchFamily="34" charset="-128"/>
            </a:endParaRPr>
          </a:p>
          <a:p>
            <a:endParaRPr lang="en-US" altLang="en-US" sz="2400" noProof="0" dirty="0">
              <a:ea typeface="MS PGothic" pitchFamily="34" charset="-128"/>
            </a:endParaRPr>
          </a:p>
          <a:p>
            <a:endParaRPr lang="en-US" altLang="en-US" sz="2400" noProof="0" dirty="0">
              <a:ea typeface="MS PGothic" pitchFamily="34" charset="-128"/>
            </a:endParaRPr>
          </a:p>
          <a:p>
            <a:endParaRPr lang="en-US" altLang="en-US" sz="2400" noProof="0" dirty="0">
              <a:ea typeface="MS PGothic" pitchFamily="34" charset="-128"/>
            </a:endParaRPr>
          </a:p>
          <a:p>
            <a:r>
              <a:rPr lang="en-US" altLang="en-US" sz="2400" noProof="0" dirty="0">
                <a:ea typeface="MS PGothic" pitchFamily="34" charset="-128"/>
              </a:rPr>
              <a:t>A software system can achieve its best possible, scalable performance if it’s a balanced system</a:t>
            </a:r>
          </a:p>
          <a:p>
            <a:pPr lvl="1"/>
            <a:r>
              <a:rPr lang="en-US" altLang="en-US" sz="2000" noProof="0" dirty="0">
                <a:ea typeface="MS PGothic" pitchFamily="34" charset="-128"/>
              </a:rPr>
              <a:t>Therefore you should generally consider the node with highest utilization when you need to optimize a system (this is typically where the bottleneck is)</a:t>
            </a:r>
          </a:p>
          <a:p>
            <a:pPr lvl="1"/>
            <a:r>
              <a:rPr lang="en-US" altLang="en-US" sz="2000" noProof="0" dirty="0">
                <a:ea typeface="MS PGothic" pitchFamily="34" charset="-128"/>
              </a:rPr>
              <a:t>And generally stop when the system is balanced</a:t>
            </a:r>
          </a:p>
        </p:txBody>
      </p:sp>
      <p:sp>
        <p:nvSpPr>
          <p:cNvPr id="33796" name="Rectangle 4"/>
          <p:cNvSpPr>
            <a:spLocks noChangeArrowheads="1"/>
          </p:cNvSpPr>
          <p:nvPr/>
        </p:nvSpPr>
        <p:spPr bwMode="auto">
          <a:xfrm>
            <a:off x="2843214" y="2317751"/>
            <a:ext cx="649287" cy="4802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eaLnBrk="1" hangingPunct="1">
              <a:spcBef>
                <a:spcPct val="0"/>
              </a:spcBef>
              <a:buFontTx/>
              <a:buNone/>
            </a:pPr>
            <a:endParaRPr lang="da-DK" altLang="da-DK" sz="1800">
              <a:latin typeface="Calibri" pitchFamily="34" charset="0"/>
            </a:endParaRPr>
          </a:p>
        </p:txBody>
      </p:sp>
      <p:sp>
        <p:nvSpPr>
          <p:cNvPr id="33797" name="Rectangle 5"/>
          <p:cNvSpPr>
            <a:spLocks noChangeArrowheads="1"/>
          </p:cNvSpPr>
          <p:nvPr/>
        </p:nvSpPr>
        <p:spPr bwMode="auto">
          <a:xfrm>
            <a:off x="4067175" y="2317751"/>
            <a:ext cx="649288" cy="4802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eaLnBrk="1" hangingPunct="1">
              <a:spcBef>
                <a:spcPct val="0"/>
              </a:spcBef>
              <a:buFontTx/>
              <a:buNone/>
            </a:pPr>
            <a:endParaRPr lang="da-DK" altLang="da-DK" sz="1800">
              <a:latin typeface="Calibri" pitchFamily="34" charset="0"/>
            </a:endParaRPr>
          </a:p>
        </p:txBody>
      </p:sp>
      <p:sp>
        <p:nvSpPr>
          <p:cNvPr id="33798" name="Rectangle 6"/>
          <p:cNvSpPr>
            <a:spLocks noChangeArrowheads="1"/>
          </p:cNvSpPr>
          <p:nvPr/>
        </p:nvSpPr>
        <p:spPr bwMode="auto">
          <a:xfrm>
            <a:off x="5292725" y="2317751"/>
            <a:ext cx="649288" cy="4802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eaLnBrk="1" hangingPunct="1">
              <a:spcBef>
                <a:spcPct val="0"/>
              </a:spcBef>
              <a:buFontTx/>
              <a:buNone/>
            </a:pPr>
            <a:endParaRPr lang="da-DK" altLang="da-DK" sz="1800">
              <a:latin typeface="Calibri" pitchFamily="34" charset="0"/>
            </a:endParaRPr>
          </a:p>
        </p:txBody>
      </p:sp>
      <p:sp>
        <p:nvSpPr>
          <p:cNvPr id="33799" name="Line 7"/>
          <p:cNvSpPr>
            <a:spLocks noChangeShapeType="1"/>
          </p:cNvSpPr>
          <p:nvPr/>
        </p:nvSpPr>
        <p:spPr bwMode="auto">
          <a:xfrm>
            <a:off x="1908175" y="2557198"/>
            <a:ext cx="9350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0" name="Line 8"/>
          <p:cNvSpPr>
            <a:spLocks noChangeShapeType="1"/>
          </p:cNvSpPr>
          <p:nvPr/>
        </p:nvSpPr>
        <p:spPr bwMode="auto">
          <a:xfrm>
            <a:off x="3492501" y="2557198"/>
            <a:ext cx="5746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1" name="Line 9"/>
          <p:cNvSpPr>
            <a:spLocks noChangeShapeType="1"/>
          </p:cNvSpPr>
          <p:nvPr/>
        </p:nvSpPr>
        <p:spPr bwMode="auto">
          <a:xfrm>
            <a:off x="4716464" y="2557198"/>
            <a:ext cx="5746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2" name="Line 10"/>
          <p:cNvSpPr>
            <a:spLocks noChangeShapeType="1"/>
          </p:cNvSpPr>
          <p:nvPr/>
        </p:nvSpPr>
        <p:spPr bwMode="auto">
          <a:xfrm>
            <a:off x="5940426" y="2557198"/>
            <a:ext cx="5746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3" name="Text Box 11"/>
          <p:cNvSpPr txBox="1">
            <a:spLocks noChangeArrowheads="1"/>
          </p:cNvSpPr>
          <p:nvPr/>
        </p:nvSpPr>
        <p:spPr bwMode="auto">
          <a:xfrm>
            <a:off x="2843213" y="2797970"/>
            <a:ext cx="6367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eaLnBrk="1" hangingPunct="1">
              <a:spcBef>
                <a:spcPct val="0"/>
              </a:spcBef>
              <a:buFontTx/>
              <a:buNone/>
            </a:pPr>
            <a:r>
              <a:rPr lang="en-US" altLang="en-US" sz="1200">
                <a:latin typeface="Calibri" pitchFamily="34" charset="0"/>
              </a:rPr>
              <a:t>Node 1</a:t>
            </a:r>
          </a:p>
        </p:txBody>
      </p:sp>
      <p:sp>
        <p:nvSpPr>
          <p:cNvPr id="33804" name="Text Box 12"/>
          <p:cNvSpPr txBox="1">
            <a:spLocks noChangeArrowheads="1"/>
          </p:cNvSpPr>
          <p:nvPr/>
        </p:nvSpPr>
        <p:spPr bwMode="auto">
          <a:xfrm>
            <a:off x="4067175" y="2797970"/>
            <a:ext cx="6367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eaLnBrk="1" hangingPunct="1">
              <a:spcBef>
                <a:spcPct val="0"/>
              </a:spcBef>
              <a:buFontTx/>
              <a:buNone/>
            </a:pPr>
            <a:r>
              <a:rPr lang="en-US" altLang="en-US" sz="1200">
                <a:latin typeface="Calibri" pitchFamily="34" charset="0"/>
              </a:rPr>
              <a:t>Node 2</a:t>
            </a:r>
          </a:p>
        </p:txBody>
      </p:sp>
      <p:sp>
        <p:nvSpPr>
          <p:cNvPr id="33805" name="Text Box 13"/>
          <p:cNvSpPr txBox="1">
            <a:spLocks noChangeArrowheads="1"/>
          </p:cNvSpPr>
          <p:nvPr/>
        </p:nvSpPr>
        <p:spPr bwMode="auto">
          <a:xfrm>
            <a:off x="5292725" y="2797970"/>
            <a:ext cx="6367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eaLnBrk="1" hangingPunct="1">
              <a:spcBef>
                <a:spcPct val="0"/>
              </a:spcBef>
              <a:buFontTx/>
              <a:buNone/>
            </a:pPr>
            <a:r>
              <a:rPr lang="en-US" altLang="en-US" sz="1200">
                <a:latin typeface="Calibri" pitchFamily="34" charset="0"/>
              </a:rPr>
              <a:t>Node 3</a:t>
            </a:r>
          </a:p>
        </p:txBody>
      </p:sp>
      <p:sp>
        <p:nvSpPr>
          <p:cNvPr id="33806" name="Rectangle 14"/>
          <p:cNvSpPr>
            <a:spLocks noChangeArrowheads="1"/>
          </p:cNvSpPr>
          <p:nvPr/>
        </p:nvSpPr>
        <p:spPr bwMode="auto">
          <a:xfrm>
            <a:off x="2843214" y="2497667"/>
            <a:ext cx="649287" cy="30030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algn="ctr" eaLnBrk="1" hangingPunct="1">
              <a:spcBef>
                <a:spcPct val="0"/>
              </a:spcBef>
              <a:buFontTx/>
              <a:buNone/>
            </a:pPr>
            <a:r>
              <a:rPr lang="en-US" altLang="en-US" sz="1800">
                <a:latin typeface="Calibri" pitchFamily="34" charset="0"/>
              </a:rPr>
              <a:t>U</a:t>
            </a:r>
            <a:r>
              <a:rPr lang="en-US" altLang="en-US" sz="1800" baseline="-25000">
                <a:latin typeface="Calibri" pitchFamily="34" charset="0"/>
              </a:rPr>
              <a:t>1</a:t>
            </a:r>
          </a:p>
        </p:txBody>
      </p:sp>
      <p:sp>
        <p:nvSpPr>
          <p:cNvPr id="33807" name="Rectangle 15"/>
          <p:cNvSpPr>
            <a:spLocks noChangeArrowheads="1"/>
          </p:cNvSpPr>
          <p:nvPr/>
        </p:nvSpPr>
        <p:spPr bwMode="auto">
          <a:xfrm>
            <a:off x="4067175" y="2497667"/>
            <a:ext cx="649288" cy="30030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algn="ctr" eaLnBrk="1" hangingPunct="1">
              <a:spcBef>
                <a:spcPct val="0"/>
              </a:spcBef>
              <a:buFontTx/>
              <a:buNone/>
            </a:pPr>
            <a:r>
              <a:rPr lang="en-US" altLang="en-US" sz="1800">
                <a:latin typeface="Calibri" pitchFamily="34" charset="0"/>
              </a:rPr>
              <a:t>U</a:t>
            </a:r>
            <a:r>
              <a:rPr lang="en-US" altLang="en-US" sz="1800" baseline="-25000">
                <a:latin typeface="Calibri" pitchFamily="34" charset="0"/>
              </a:rPr>
              <a:t>2</a:t>
            </a:r>
          </a:p>
        </p:txBody>
      </p:sp>
      <p:sp>
        <p:nvSpPr>
          <p:cNvPr id="33808" name="Rectangle 16"/>
          <p:cNvSpPr>
            <a:spLocks noChangeArrowheads="1"/>
          </p:cNvSpPr>
          <p:nvPr/>
        </p:nvSpPr>
        <p:spPr bwMode="auto">
          <a:xfrm>
            <a:off x="5292725" y="2497667"/>
            <a:ext cx="649288" cy="30030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algn="ctr" eaLnBrk="1" hangingPunct="1">
              <a:spcBef>
                <a:spcPct val="0"/>
              </a:spcBef>
              <a:buFontTx/>
              <a:buNone/>
            </a:pPr>
            <a:r>
              <a:rPr lang="en-US" altLang="en-US" sz="1800">
                <a:latin typeface="Calibri" pitchFamily="34" charset="0"/>
              </a:rPr>
              <a:t>U</a:t>
            </a:r>
            <a:r>
              <a:rPr lang="en-US" altLang="en-US" sz="1800" baseline="-25000">
                <a:latin typeface="Calibri" pitchFamily="34" charset="0"/>
              </a:rPr>
              <a:t>3</a:t>
            </a:r>
          </a:p>
        </p:txBody>
      </p:sp>
    </p:spTree>
    <p:extLst>
      <p:ext uri="{BB962C8B-B14F-4D97-AF65-F5344CB8AC3E}">
        <p14:creationId xmlns:p14="http://schemas.microsoft.com/office/powerpoint/2010/main" val="1578590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3D4776-C1F5-4395-AAB8-FD10E6F8233D}"/>
              </a:ext>
            </a:extLst>
          </p:cNvPr>
          <p:cNvSpPr/>
          <p:nvPr/>
        </p:nvSpPr>
        <p:spPr>
          <a:xfrm>
            <a:off x="304800" y="1307041"/>
            <a:ext cx="8458200" cy="1245659"/>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34818" name="Title 1"/>
          <p:cNvSpPr>
            <a:spLocks noGrp="1"/>
          </p:cNvSpPr>
          <p:nvPr>
            <p:ph type="title"/>
          </p:nvPr>
        </p:nvSpPr>
        <p:spPr/>
        <p:txBody>
          <a:bodyPr/>
          <a:lstStyle/>
          <a:p>
            <a:r>
              <a:rPr lang="en-US" altLang="da-DK" noProof="0" dirty="0"/>
              <a:t>Unbalanced Capacities</a:t>
            </a:r>
          </a:p>
        </p:txBody>
      </p:sp>
      <p:sp>
        <p:nvSpPr>
          <p:cNvPr id="34819" name="Content Placeholder 2"/>
          <p:cNvSpPr>
            <a:spLocks noGrp="1"/>
          </p:cNvSpPr>
          <p:nvPr>
            <p:ph idx="1"/>
          </p:nvPr>
        </p:nvSpPr>
        <p:spPr/>
        <p:txBody>
          <a:bodyPr/>
          <a:lstStyle/>
          <a:p>
            <a:endParaRPr lang="en-US" altLang="da-DK" i="1" noProof="0" dirty="0"/>
          </a:p>
          <a:p>
            <a:r>
              <a:rPr lang="en-US" altLang="da-DK" i="1" noProof="0" dirty="0"/>
              <a:t>Unbalanced Capacity: </a:t>
            </a:r>
            <a:r>
              <a:rPr lang="en-US" altLang="da-DK" noProof="0" dirty="0"/>
              <a:t>The mismatch between capacity of system parts that participate in handling transactions </a:t>
            </a:r>
            <a:r>
              <a:rPr lang="en-US" altLang="da-DK" sz="1600" noProof="0" dirty="0"/>
              <a:t>[own definition]</a:t>
            </a:r>
          </a:p>
          <a:p>
            <a:endParaRPr lang="en-US" altLang="da-DK" sz="1600" i="1" noProof="0" dirty="0"/>
          </a:p>
          <a:p>
            <a:r>
              <a:rPr lang="en-US" altLang="da-DK" noProof="0" dirty="0"/>
              <a:t>Note</a:t>
            </a:r>
          </a:p>
          <a:p>
            <a:pPr lvl="1"/>
            <a:r>
              <a:rPr lang="en-US" altLang="da-DK" noProof="0" dirty="0"/>
              <a:t>Depends on particular usage profile</a:t>
            </a:r>
          </a:p>
          <a:p>
            <a:pPr lvl="2"/>
            <a:r>
              <a:rPr lang="en-US" altLang="da-DK" noProof="0" dirty="0"/>
              <a:t>Particularly subject to ‘Attacks of self denial’</a:t>
            </a:r>
          </a:p>
          <a:p>
            <a:pPr lvl="3"/>
            <a:r>
              <a:rPr lang="en-US" altLang="da-DK" noProof="0" dirty="0"/>
              <a:t>That is, suddenly the usage profile change dramatically</a:t>
            </a:r>
          </a:p>
          <a:p>
            <a:pPr lvl="4"/>
            <a:r>
              <a:rPr lang="en-US" altLang="da-DK" dirty="0"/>
              <a:t>The </a:t>
            </a:r>
            <a:r>
              <a:rPr lang="en-US" altLang="da-DK" dirty="0" err="1"/>
              <a:t>Kähler</a:t>
            </a:r>
            <a:r>
              <a:rPr lang="en-US" altLang="da-DK" dirty="0"/>
              <a:t> vase case; Black Friday; Christmas sales…</a:t>
            </a:r>
            <a:endParaRPr lang="en-US" altLang="da-DK" noProof="0" dirty="0"/>
          </a:p>
          <a:p>
            <a:pPr lvl="1"/>
            <a:r>
              <a:rPr lang="en-US" altLang="da-DK" noProof="0" dirty="0"/>
              <a:t>Difficult to test as ratios often differ in QA and prod.</a:t>
            </a:r>
          </a:p>
          <a:p>
            <a:pPr lvl="2"/>
            <a:r>
              <a:rPr lang="en-US" altLang="da-DK" noProof="0" dirty="0"/>
              <a:t>QA: often front-end is 1-1 but in prod. 10-1</a:t>
            </a:r>
          </a:p>
          <a:p>
            <a:endParaRPr lang="en-US" altLang="da-DK" sz="1800" i="1" noProof="0" dirty="0"/>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72F54D6-E963-4BF1-9641-0FA059D97415}" type="slidenum">
              <a:rPr lang="en-US" smtClean="0"/>
              <a:pPr>
                <a:defRPr/>
              </a:pPr>
              <a:t>43</a:t>
            </a:fld>
            <a:endParaRPr lang="en-US"/>
          </a:p>
        </p:txBody>
      </p:sp>
    </p:spTree>
    <p:extLst>
      <p:ext uri="{BB962C8B-B14F-4D97-AF65-F5344CB8AC3E}">
        <p14:creationId xmlns:p14="http://schemas.microsoft.com/office/powerpoint/2010/main" val="1555680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992A8F-E2E3-4F72-94AF-554881A4E074}"/>
              </a:ext>
            </a:extLst>
          </p:cNvPr>
          <p:cNvSpPr/>
          <p:nvPr/>
        </p:nvSpPr>
        <p:spPr>
          <a:xfrm>
            <a:off x="304800" y="952500"/>
            <a:ext cx="8458200" cy="1097015"/>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2" name="Title 1">
            <a:extLst>
              <a:ext uri="{FF2B5EF4-FFF2-40B4-BE49-F238E27FC236}">
                <a16:creationId xmlns:a16="http://schemas.microsoft.com/office/drawing/2014/main" id="{CF42B871-F846-4398-8909-2769E0258869}"/>
              </a:ext>
            </a:extLst>
          </p:cNvPr>
          <p:cNvSpPr>
            <a:spLocks noGrp="1"/>
          </p:cNvSpPr>
          <p:nvPr>
            <p:ph type="title"/>
          </p:nvPr>
        </p:nvSpPr>
        <p:spPr/>
        <p:txBody>
          <a:bodyPr/>
          <a:lstStyle/>
          <a:p>
            <a:r>
              <a:rPr lang="da-DK" dirty="0" err="1"/>
              <a:t>Dogpile</a:t>
            </a:r>
            <a:endParaRPr lang="en-US" dirty="0"/>
          </a:p>
        </p:txBody>
      </p:sp>
      <p:sp>
        <p:nvSpPr>
          <p:cNvPr id="4" name="Date Placeholder 3">
            <a:extLst>
              <a:ext uri="{FF2B5EF4-FFF2-40B4-BE49-F238E27FC236}">
                <a16:creationId xmlns:a16="http://schemas.microsoft.com/office/drawing/2014/main" id="{122703C8-AB52-4F10-B0A5-4FA4346FF79B}"/>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340BFE64-6DAD-4BE8-8BA2-FDFE841FB7D1}"/>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ECF1248F-CF30-49FF-A64A-D745097082F0}"/>
              </a:ext>
            </a:extLst>
          </p:cNvPr>
          <p:cNvSpPr>
            <a:spLocks noGrp="1"/>
          </p:cNvSpPr>
          <p:nvPr>
            <p:ph type="sldNum" sz="quarter" idx="12"/>
          </p:nvPr>
        </p:nvSpPr>
        <p:spPr/>
        <p:txBody>
          <a:bodyPr/>
          <a:lstStyle/>
          <a:p>
            <a:pPr>
              <a:defRPr/>
            </a:pPr>
            <a:fld id="{40390516-8E9A-4341-B9BC-EA7123011609}" type="slidenum">
              <a:rPr lang="en-US" smtClean="0"/>
              <a:pPr>
                <a:defRPr/>
              </a:pPr>
              <a:t>44</a:t>
            </a:fld>
            <a:endParaRPr lang="en-US"/>
          </a:p>
        </p:txBody>
      </p:sp>
      <p:sp>
        <p:nvSpPr>
          <p:cNvPr id="9" name="Content Placeholder 8">
            <a:extLst>
              <a:ext uri="{FF2B5EF4-FFF2-40B4-BE49-F238E27FC236}">
                <a16:creationId xmlns:a16="http://schemas.microsoft.com/office/drawing/2014/main" id="{708FC3AD-32D4-44E6-8DC1-58BC497FB14D}"/>
              </a:ext>
            </a:extLst>
          </p:cNvPr>
          <p:cNvSpPr>
            <a:spLocks noGrp="1"/>
          </p:cNvSpPr>
          <p:nvPr>
            <p:ph idx="1"/>
          </p:nvPr>
        </p:nvSpPr>
        <p:spPr/>
        <p:txBody>
          <a:bodyPr/>
          <a:lstStyle/>
          <a:p>
            <a:r>
              <a:rPr lang="en-US" altLang="da-DK" i="1" dirty="0"/>
              <a:t>Dogpile: </a:t>
            </a:r>
            <a:r>
              <a:rPr lang="en-US" altLang="da-DK" dirty="0"/>
              <a:t>A large set of </a:t>
            </a:r>
            <a:r>
              <a:rPr lang="en-US" altLang="da-DK" i="1" dirty="0"/>
              <a:t>starting/initializing</a:t>
            </a:r>
            <a:r>
              <a:rPr lang="en-US" altLang="da-DK" dirty="0"/>
              <a:t> servers generate an impulse</a:t>
            </a:r>
            <a:r>
              <a:rPr lang="en-US" altLang="da-DK" i="1" dirty="0"/>
              <a:t> </a:t>
            </a:r>
            <a:r>
              <a:rPr lang="en-US" altLang="da-DK" dirty="0"/>
              <a:t>that generates a cascading failure </a:t>
            </a:r>
            <a:r>
              <a:rPr lang="en-US" altLang="da-DK" sz="1600" dirty="0"/>
              <a:t>[own definition]</a:t>
            </a:r>
          </a:p>
          <a:p>
            <a:r>
              <a:rPr lang="en-US" altLang="da-DK" dirty="0"/>
              <a:t>Or</a:t>
            </a:r>
          </a:p>
          <a:p>
            <a:pPr lvl="1"/>
            <a:r>
              <a:rPr lang="en-US" altLang="da-DK" dirty="0"/>
              <a:t>Startup/periodic load may be</a:t>
            </a:r>
            <a:br>
              <a:rPr lang="en-US" altLang="da-DK" dirty="0"/>
            </a:br>
            <a:r>
              <a:rPr lang="en-US" altLang="da-DK" dirty="0"/>
              <a:t>much higher than steady-state</a:t>
            </a:r>
            <a:br>
              <a:rPr lang="en-US" altLang="da-DK" dirty="0"/>
            </a:br>
            <a:r>
              <a:rPr lang="en-US" altLang="da-DK" dirty="0"/>
              <a:t>load, triggering </a:t>
            </a:r>
            <a:r>
              <a:rPr lang="en-US" altLang="da-DK" i="1" dirty="0"/>
              <a:t>circuit-breaker</a:t>
            </a:r>
            <a:r>
              <a:rPr lang="en-US" altLang="da-DK" dirty="0"/>
              <a:t> </a:t>
            </a:r>
            <a:br>
              <a:rPr lang="en-US" altLang="da-DK" dirty="0"/>
            </a:br>
            <a:r>
              <a:rPr lang="en-US" altLang="da-DK" dirty="0"/>
              <a:t>tripping…</a:t>
            </a:r>
          </a:p>
          <a:p>
            <a:r>
              <a:rPr lang="en-US" altLang="da-DK" dirty="0"/>
              <a:t>Can also occur when external</a:t>
            </a:r>
            <a:br>
              <a:rPr lang="en-US" altLang="da-DK" dirty="0"/>
            </a:br>
            <a:r>
              <a:rPr lang="en-US" altLang="da-DK" dirty="0"/>
              <a:t>event trigger synchronization</a:t>
            </a:r>
            <a:br>
              <a:rPr lang="en-US" altLang="da-DK" dirty="0"/>
            </a:br>
            <a:r>
              <a:rPr lang="en-US" altLang="da-DK" dirty="0"/>
              <a:t>of traffic</a:t>
            </a:r>
          </a:p>
          <a:p>
            <a:pPr lvl="1"/>
            <a:r>
              <a:rPr lang="en-US" altLang="da-DK" dirty="0"/>
              <a:t>Like pedestrian stoplights…</a:t>
            </a:r>
          </a:p>
          <a:p>
            <a:endParaRPr lang="en-US" dirty="0"/>
          </a:p>
        </p:txBody>
      </p:sp>
      <p:pic>
        <p:nvPicPr>
          <p:cNvPr id="14" name="Picture 13">
            <a:extLst>
              <a:ext uri="{FF2B5EF4-FFF2-40B4-BE49-F238E27FC236}">
                <a16:creationId xmlns:a16="http://schemas.microsoft.com/office/drawing/2014/main" id="{205B5CC1-F380-4492-BA8B-1300FBF2D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1" y="2327414"/>
            <a:ext cx="3581400" cy="2691646"/>
          </a:xfrm>
          <a:prstGeom prst="rect">
            <a:avLst/>
          </a:prstGeom>
        </p:spPr>
      </p:pic>
    </p:spTree>
    <p:extLst>
      <p:ext uri="{BB962C8B-B14F-4D97-AF65-F5344CB8AC3E}">
        <p14:creationId xmlns:p14="http://schemas.microsoft.com/office/powerpoint/2010/main" val="53924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31D2-174D-48E6-AF18-67BDCCB4AA8A}"/>
              </a:ext>
            </a:extLst>
          </p:cNvPr>
          <p:cNvSpPr>
            <a:spLocks noGrp="1"/>
          </p:cNvSpPr>
          <p:nvPr>
            <p:ph type="title"/>
          </p:nvPr>
        </p:nvSpPr>
        <p:spPr/>
        <p:txBody>
          <a:bodyPr/>
          <a:lstStyle/>
          <a:p>
            <a:r>
              <a:rPr lang="da-DK" dirty="0" err="1"/>
              <a:t>Dogpile</a:t>
            </a:r>
            <a:endParaRPr lang="en-US" dirty="0"/>
          </a:p>
        </p:txBody>
      </p:sp>
      <p:sp>
        <p:nvSpPr>
          <p:cNvPr id="3" name="Content Placeholder 2">
            <a:extLst>
              <a:ext uri="{FF2B5EF4-FFF2-40B4-BE49-F238E27FC236}">
                <a16:creationId xmlns:a16="http://schemas.microsoft.com/office/drawing/2014/main" id="{1FEEDEBE-FCAF-4713-A83F-697473BE4BF4}"/>
              </a:ext>
            </a:extLst>
          </p:cNvPr>
          <p:cNvSpPr>
            <a:spLocks noGrp="1"/>
          </p:cNvSpPr>
          <p:nvPr>
            <p:ph idx="1"/>
          </p:nvPr>
        </p:nvSpPr>
        <p:spPr/>
        <p:txBody>
          <a:bodyPr/>
          <a:lstStyle/>
          <a:p>
            <a:r>
              <a:rPr lang="en-US" dirty="0"/>
              <a:t>Anyone from my </a:t>
            </a:r>
            <a:r>
              <a:rPr lang="en-US" dirty="0" err="1"/>
              <a:t>SAiP</a:t>
            </a:r>
            <a:r>
              <a:rPr lang="en-US" dirty="0"/>
              <a:t> </a:t>
            </a:r>
            <a:r>
              <a:rPr lang="en-US" dirty="0" err="1"/>
              <a:t>fagpakke</a:t>
            </a:r>
            <a:r>
              <a:rPr lang="en-US" dirty="0"/>
              <a:t>?</a:t>
            </a:r>
          </a:p>
          <a:p>
            <a:pPr lvl="1"/>
            <a:r>
              <a:rPr lang="en-US" dirty="0"/>
              <a:t>One important aspect of the load generator is the </a:t>
            </a:r>
            <a:r>
              <a:rPr lang="en-US" i="1" dirty="0"/>
              <a:t>gaussian delay </a:t>
            </a:r>
            <a:r>
              <a:rPr lang="en-US" dirty="0"/>
              <a:t>in the workload model</a:t>
            </a:r>
            <a:endParaRPr lang="en-US" i="1" dirty="0"/>
          </a:p>
          <a:p>
            <a:pPr lvl="1"/>
            <a:endParaRPr lang="en-US" i="1" dirty="0"/>
          </a:p>
          <a:p>
            <a:pPr lvl="1"/>
            <a:r>
              <a:rPr lang="en-US" dirty="0"/>
              <a:t>Why is that extremely important?</a:t>
            </a:r>
          </a:p>
          <a:p>
            <a:pPr lvl="1"/>
            <a:endParaRPr lang="en-US" dirty="0"/>
          </a:p>
          <a:p>
            <a:r>
              <a:rPr lang="en-US" dirty="0"/>
              <a:t>How to avoid dogpiles?</a:t>
            </a:r>
          </a:p>
          <a:p>
            <a:pPr lvl="1"/>
            <a:r>
              <a:rPr lang="en-US" dirty="0"/>
              <a:t>Architectures must be crafted to acknowledge their existence and take preventive measures.</a:t>
            </a:r>
          </a:p>
        </p:txBody>
      </p:sp>
      <p:sp>
        <p:nvSpPr>
          <p:cNvPr id="4" name="Date Placeholder 3">
            <a:extLst>
              <a:ext uri="{FF2B5EF4-FFF2-40B4-BE49-F238E27FC236}">
                <a16:creationId xmlns:a16="http://schemas.microsoft.com/office/drawing/2014/main" id="{BBAE9E38-53FD-449D-9AB9-81B5718735DA}"/>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E5B16AFB-C74F-49D0-9C49-E375FB952CB4}"/>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FC0874E7-E9D4-4F51-84C6-1C286E3A1063}"/>
              </a:ext>
            </a:extLst>
          </p:cNvPr>
          <p:cNvSpPr>
            <a:spLocks noGrp="1"/>
          </p:cNvSpPr>
          <p:nvPr>
            <p:ph type="sldNum" sz="quarter" idx="12"/>
          </p:nvPr>
        </p:nvSpPr>
        <p:spPr/>
        <p:txBody>
          <a:bodyPr/>
          <a:lstStyle/>
          <a:p>
            <a:pPr>
              <a:defRPr/>
            </a:pPr>
            <a:fld id="{40390516-8E9A-4341-B9BC-EA7123011609}" type="slidenum">
              <a:rPr lang="en-US" smtClean="0"/>
              <a:pPr>
                <a:defRPr/>
              </a:pPr>
              <a:t>45</a:t>
            </a:fld>
            <a:endParaRPr lang="en-US"/>
          </a:p>
        </p:txBody>
      </p:sp>
    </p:spTree>
    <p:extLst>
      <p:ext uri="{BB962C8B-B14F-4D97-AF65-F5344CB8AC3E}">
        <p14:creationId xmlns:p14="http://schemas.microsoft.com/office/powerpoint/2010/main" val="620716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77A8-E011-4329-BC9C-B02CD179B8D2}"/>
              </a:ext>
            </a:extLst>
          </p:cNvPr>
          <p:cNvSpPr>
            <a:spLocks noGrp="1"/>
          </p:cNvSpPr>
          <p:nvPr>
            <p:ph type="title"/>
          </p:nvPr>
        </p:nvSpPr>
        <p:spPr/>
        <p:txBody>
          <a:bodyPr/>
          <a:lstStyle/>
          <a:p>
            <a:r>
              <a:rPr lang="en-US" dirty="0"/>
              <a:t>Dogpile</a:t>
            </a:r>
          </a:p>
        </p:txBody>
      </p:sp>
      <p:sp>
        <p:nvSpPr>
          <p:cNvPr id="3" name="Content Placeholder 2">
            <a:extLst>
              <a:ext uri="{FF2B5EF4-FFF2-40B4-BE49-F238E27FC236}">
                <a16:creationId xmlns:a16="http://schemas.microsoft.com/office/drawing/2014/main" id="{AB023EBE-94EA-438A-B8C3-1C8A22A0F0C6}"/>
              </a:ext>
            </a:extLst>
          </p:cNvPr>
          <p:cNvSpPr>
            <a:spLocks noGrp="1"/>
          </p:cNvSpPr>
          <p:nvPr>
            <p:ph idx="1"/>
          </p:nvPr>
        </p:nvSpPr>
        <p:spPr/>
        <p:txBody>
          <a:bodyPr/>
          <a:lstStyle/>
          <a:p>
            <a:r>
              <a:rPr lang="en-US" dirty="0"/>
              <a:t>Even swarm has a dogpile akin-of problem</a:t>
            </a:r>
          </a:p>
          <a:p>
            <a:pPr lvl="1"/>
            <a:r>
              <a:rPr lang="en-US" dirty="0"/>
              <a:t>‘</a:t>
            </a:r>
            <a:r>
              <a:rPr lang="en-US" dirty="0" err="1"/>
              <a:t>depends_on</a:t>
            </a:r>
            <a:r>
              <a:rPr lang="en-US" dirty="0"/>
              <a:t>’ attribute in compose-file dictate the starting order of services, but there is a difference between ‘running’ and ‘ready-for-work’ state…</a:t>
            </a:r>
          </a:p>
          <a:p>
            <a:pPr lvl="1"/>
            <a:endParaRPr lang="en-US" dirty="0"/>
          </a:p>
          <a:p>
            <a:r>
              <a:rPr lang="en-US" dirty="0"/>
              <a:t>We will return to </a:t>
            </a:r>
            <a:r>
              <a:rPr lang="en-US" dirty="0" err="1"/>
              <a:t>dockerfile</a:t>
            </a:r>
            <a:r>
              <a:rPr lang="en-US" dirty="0"/>
              <a:t> HEALTHCHECK later</a:t>
            </a:r>
          </a:p>
          <a:p>
            <a:pPr lvl="1"/>
            <a:r>
              <a:rPr lang="en-US" dirty="0"/>
              <a:t>Can tell if a container is ‘ready-for-work’ rather than just running</a:t>
            </a:r>
          </a:p>
        </p:txBody>
      </p:sp>
      <p:sp>
        <p:nvSpPr>
          <p:cNvPr id="4" name="Date Placeholder 3">
            <a:extLst>
              <a:ext uri="{FF2B5EF4-FFF2-40B4-BE49-F238E27FC236}">
                <a16:creationId xmlns:a16="http://schemas.microsoft.com/office/drawing/2014/main" id="{1B9DC7B5-7097-4CBC-BB40-5831015D4FF6}"/>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B6807E4A-9113-41C6-A782-20AAF2E2C9AF}"/>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7FDF31F5-172F-4C2F-84A9-3D221953A48E}"/>
              </a:ext>
            </a:extLst>
          </p:cNvPr>
          <p:cNvSpPr>
            <a:spLocks noGrp="1"/>
          </p:cNvSpPr>
          <p:nvPr>
            <p:ph type="sldNum" sz="quarter" idx="12"/>
          </p:nvPr>
        </p:nvSpPr>
        <p:spPr/>
        <p:txBody>
          <a:bodyPr/>
          <a:lstStyle/>
          <a:p>
            <a:pPr>
              <a:defRPr/>
            </a:pPr>
            <a:fld id="{40390516-8E9A-4341-B9BC-EA7123011609}" type="slidenum">
              <a:rPr lang="en-US" smtClean="0"/>
              <a:pPr>
                <a:defRPr/>
              </a:pPr>
              <a:t>46</a:t>
            </a:fld>
            <a:endParaRPr lang="en-US"/>
          </a:p>
        </p:txBody>
      </p:sp>
    </p:spTree>
    <p:extLst>
      <p:ext uri="{BB962C8B-B14F-4D97-AF65-F5344CB8AC3E}">
        <p14:creationId xmlns:p14="http://schemas.microsoft.com/office/powerpoint/2010/main" val="2145159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AC1DE6-69C2-4698-8D7F-AB93C8D734AA}"/>
              </a:ext>
            </a:extLst>
          </p:cNvPr>
          <p:cNvSpPr/>
          <p:nvPr/>
        </p:nvSpPr>
        <p:spPr>
          <a:xfrm>
            <a:off x="304800" y="952500"/>
            <a:ext cx="8534400" cy="16002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2" name="Title 1">
            <a:extLst>
              <a:ext uri="{FF2B5EF4-FFF2-40B4-BE49-F238E27FC236}">
                <a16:creationId xmlns:a16="http://schemas.microsoft.com/office/drawing/2014/main" id="{CB29CF17-9921-40FA-9971-D87EC8107996}"/>
              </a:ext>
            </a:extLst>
          </p:cNvPr>
          <p:cNvSpPr>
            <a:spLocks noGrp="1"/>
          </p:cNvSpPr>
          <p:nvPr>
            <p:ph type="title"/>
          </p:nvPr>
        </p:nvSpPr>
        <p:spPr/>
        <p:txBody>
          <a:bodyPr/>
          <a:lstStyle/>
          <a:p>
            <a:r>
              <a:rPr lang="da-DK" dirty="0"/>
              <a:t>Force </a:t>
            </a:r>
            <a:r>
              <a:rPr lang="da-DK" dirty="0" err="1"/>
              <a:t>Multiplier</a:t>
            </a:r>
            <a:endParaRPr lang="en-US" dirty="0"/>
          </a:p>
        </p:txBody>
      </p:sp>
      <p:sp>
        <p:nvSpPr>
          <p:cNvPr id="3" name="Content Placeholder 2">
            <a:extLst>
              <a:ext uri="{FF2B5EF4-FFF2-40B4-BE49-F238E27FC236}">
                <a16:creationId xmlns:a16="http://schemas.microsoft.com/office/drawing/2014/main" id="{87D8CA69-E2D2-40B6-82CD-9E018AF0EED3}"/>
              </a:ext>
            </a:extLst>
          </p:cNvPr>
          <p:cNvSpPr>
            <a:spLocks noGrp="1"/>
          </p:cNvSpPr>
          <p:nvPr>
            <p:ph idx="1"/>
          </p:nvPr>
        </p:nvSpPr>
        <p:spPr/>
        <p:txBody>
          <a:bodyPr/>
          <a:lstStyle/>
          <a:p>
            <a:r>
              <a:rPr lang="en-US" i="1" dirty="0"/>
              <a:t>Force Multiplier:</a:t>
            </a:r>
            <a:r>
              <a:rPr lang="en-US" dirty="0"/>
              <a:t> Control plane automation can overreact </a:t>
            </a:r>
            <a:r>
              <a:rPr lang="en-US" sz="1800" dirty="0"/>
              <a:t>(multiply the force)</a:t>
            </a:r>
            <a:r>
              <a:rPr lang="en-US" dirty="0"/>
              <a:t> upon detected failures, due to incorrect assumptions or missing/incorrect control data, leading to cascading failures </a:t>
            </a:r>
            <a:r>
              <a:rPr lang="en-US" sz="1400" dirty="0"/>
              <a:t>[Own definition]</a:t>
            </a:r>
          </a:p>
          <a:p>
            <a:pPr lvl="1"/>
            <a:r>
              <a:rPr lang="en-US" i="1" dirty="0"/>
              <a:t>Example:</a:t>
            </a:r>
          </a:p>
          <a:p>
            <a:pPr lvl="2"/>
            <a:r>
              <a:rPr lang="en-US" dirty="0"/>
              <a:t>Reddit Goal: update zookeeper cluster</a:t>
            </a:r>
          </a:p>
          <a:p>
            <a:pPr lvl="3"/>
            <a:r>
              <a:rPr lang="en-US" dirty="0"/>
              <a:t>Shut down </a:t>
            </a:r>
            <a:r>
              <a:rPr lang="en-US" dirty="0" err="1"/>
              <a:t>autoscaler</a:t>
            </a:r>
            <a:r>
              <a:rPr lang="en-US" dirty="0"/>
              <a:t>, then update zookeeper cluster</a:t>
            </a:r>
          </a:p>
          <a:p>
            <a:pPr lvl="2"/>
            <a:r>
              <a:rPr lang="en-US" dirty="0"/>
              <a:t>Actual process</a:t>
            </a:r>
          </a:p>
          <a:p>
            <a:pPr lvl="3"/>
            <a:r>
              <a:rPr lang="en-US" dirty="0"/>
              <a:t>Package mgt system detects </a:t>
            </a:r>
            <a:r>
              <a:rPr lang="en-US" dirty="0" err="1"/>
              <a:t>autoscaler</a:t>
            </a:r>
            <a:r>
              <a:rPr lang="en-US" dirty="0"/>
              <a:t> missing, restarts it (!)</a:t>
            </a:r>
          </a:p>
          <a:p>
            <a:pPr lvl="3"/>
            <a:r>
              <a:rPr lang="en-US" dirty="0" err="1"/>
              <a:t>Autoscaler</a:t>
            </a:r>
            <a:r>
              <a:rPr lang="en-US" dirty="0"/>
              <a:t> reads zookeeper (partially migrated) data</a:t>
            </a:r>
          </a:p>
          <a:p>
            <a:pPr lvl="4"/>
            <a:r>
              <a:rPr lang="en-US" dirty="0"/>
              <a:t>Determine much less need for app and cache servers</a:t>
            </a:r>
          </a:p>
          <a:p>
            <a:pPr lvl="4"/>
            <a:r>
              <a:rPr lang="en-US" i="1" dirty="0"/>
              <a:t>So, starts shutting down a lot of servers</a:t>
            </a:r>
          </a:p>
          <a:p>
            <a:pPr lvl="1"/>
            <a:r>
              <a:rPr lang="en-US" dirty="0"/>
              <a:t>The package management ‘multiplied the force’ on system…</a:t>
            </a:r>
          </a:p>
        </p:txBody>
      </p:sp>
      <p:sp>
        <p:nvSpPr>
          <p:cNvPr id="4" name="Date Placeholder 3">
            <a:extLst>
              <a:ext uri="{FF2B5EF4-FFF2-40B4-BE49-F238E27FC236}">
                <a16:creationId xmlns:a16="http://schemas.microsoft.com/office/drawing/2014/main" id="{70B6A3EB-4F60-40E2-A76D-E579B7DD3729}"/>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43D85629-94D0-4DB6-ABAE-BD77711EA14F}"/>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024BD870-FD3C-435C-8334-B707EE4BAFF1}"/>
              </a:ext>
            </a:extLst>
          </p:cNvPr>
          <p:cNvSpPr>
            <a:spLocks noGrp="1"/>
          </p:cNvSpPr>
          <p:nvPr>
            <p:ph type="sldNum" sz="quarter" idx="12"/>
          </p:nvPr>
        </p:nvSpPr>
        <p:spPr/>
        <p:txBody>
          <a:bodyPr/>
          <a:lstStyle/>
          <a:p>
            <a:pPr>
              <a:defRPr/>
            </a:pPr>
            <a:fld id="{40390516-8E9A-4341-B9BC-EA7123011609}" type="slidenum">
              <a:rPr lang="en-US" smtClean="0"/>
              <a:pPr>
                <a:defRPr/>
              </a:pPr>
              <a:t>47</a:t>
            </a:fld>
            <a:endParaRPr lang="en-US"/>
          </a:p>
        </p:txBody>
      </p:sp>
    </p:spTree>
    <p:extLst>
      <p:ext uri="{BB962C8B-B14F-4D97-AF65-F5344CB8AC3E}">
        <p14:creationId xmlns:p14="http://schemas.microsoft.com/office/powerpoint/2010/main" val="665920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2AE0-FAD4-469B-AA45-F0487E155B6D}"/>
              </a:ext>
            </a:extLst>
          </p:cNvPr>
          <p:cNvSpPr>
            <a:spLocks noGrp="1"/>
          </p:cNvSpPr>
          <p:nvPr>
            <p:ph type="title"/>
          </p:nvPr>
        </p:nvSpPr>
        <p:spPr/>
        <p:txBody>
          <a:bodyPr/>
          <a:lstStyle/>
          <a:p>
            <a:r>
              <a:rPr lang="en-US" dirty="0"/>
              <a:t>Even Swarm</a:t>
            </a:r>
          </a:p>
        </p:txBody>
      </p:sp>
      <p:sp>
        <p:nvSpPr>
          <p:cNvPr id="3" name="Content Placeholder 2">
            <a:extLst>
              <a:ext uri="{FF2B5EF4-FFF2-40B4-BE49-F238E27FC236}">
                <a16:creationId xmlns:a16="http://schemas.microsoft.com/office/drawing/2014/main" id="{1306FB01-A1D5-47B7-A970-21D8C4E53F27}"/>
              </a:ext>
            </a:extLst>
          </p:cNvPr>
          <p:cNvSpPr>
            <a:spLocks noGrp="1"/>
          </p:cNvSpPr>
          <p:nvPr>
            <p:ph idx="1"/>
          </p:nvPr>
        </p:nvSpPr>
        <p:spPr/>
        <p:txBody>
          <a:bodyPr/>
          <a:lstStyle/>
          <a:p>
            <a:r>
              <a:rPr lang="en-US" dirty="0"/>
              <a:t>I had one incident, a crashing version of </a:t>
            </a:r>
            <a:r>
              <a:rPr lang="en-US" dirty="0" err="1"/>
              <a:t>SkyCave</a:t>
            </a:r>
            <a:r>
              <a:rPr lang="en-US" dirty="0"/>
              <a:t> daemon sneaked by my pipeline test</a:t>
            </a:r>
          </a:p>
          <a:p>
            <a:r>
              <a:rPr lang="en-US" dirty="0"/>
              <a:t>Upon redeploying the stack…</a:t>
            </a:r>
          </a:p>
          <a:p>
            <a:pPr lvl="1"/>
            <a:r>
              <a:rPr lang="en-US" dirty="0"/>
              <a:t>(I was experimenting with rollback, but obviously got it wrong)</a:t>
            </a:r>
          </a:p>
          <a:p>
            <a:pPr lvl="1"/>
            <a:r>
              <a:rPr lang="en-US" dirty="0"/>
              <a:t>… swarm just restarted services, saw them crash, and restarted</a:t>
            </a:r>
          </a:p>
          <a:p>
            <a:pPr lvl="1"/>
            <a:r>
              <a:rPr lang="en-US" dirty="0"/>
              <a:t>Eventually my machine would ‘Unsteady State’ crash</a:t>
            </a:r>
          </a:p>
        </p:txBody>
      </p:sp>
      <p:sp>
        <p:nvSpPr>
          <p:cNvPr id="4" name="Date Placeholder 3">
            <a:extLst>
              <a:ext uri="{FF2B5EF4-FFF2-40B4-BE49-F238E27FC236}">
                <a16:creationId xmlns:a16="http://schemas.microsoft.com/office/drawing/2014/main" id="{C11DEA65-4F49-4243-93F8-4E71B95FBCEF}"/>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9C817638-36F3-4904-A5D9-0E4004DEA07A}"/>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057FDF16-1D36-41C6-94F6-B1681021898E}"/>
              </a:ext>
            </a:extLst>
          </p:cNvPr>
          <p:cNvSpPr>
            <a:spLocks noGrp="1"/>
          </p:cNvSpPr>
          <p:nvPr>
            <p:ph type="sldNum" sz="quarter" idx="12"/>
          </p:nvPr>
        </p:nvSpPr>
        <p:spPr/>
        <p:txBody>
          <a:bodyPr/>
          <a:lstStyle/>
          <a:p>
            <a:pPr>
              <a:defRPr/>
            </a:pPr>
            <a:fld id="{40390516-8E9A-4341-B9BC-EA7123011609}" type="slidenum">
              <a:rPr lang="en-US" smtClean="0"/>
              <a:pPr>
                <a:defRPr/>
              </a:pPr>
              <a:t>48</a:t>
            </a:fld>
            <a:endParaRPr lang="en-US"/>
          </a:p>
        </p:txBody>
      </p:sp>
      <p:pic>
        <p:nvPicPr>
          <p:cNvPr id="7" name="Picture 6">
            <a:extLst>
              <a:ext uri="{FF2B5EF4-FFF2-40B4-BE49-F238E27FC236}">
                <a16:creationId xmlns:a16="http://schemas.microsoft.com/office/drawing/2014/main" id="{4AFE4EA4-4FAB-43AE-AFE3-C07BDF30C2ED}"/>
              </a:ext>
            </a:extLst>
          </p:cNvPr>
          <p:cNvPicPr>
            <a:picLocks noChangeAspect="1"/>
          </p:cNvPicPr>
          <p:nvPr/>
        </p:nvPicPr>
        <p:blipFill>
          <a:blip r:embed="rId2"/>
          <a:stretch>
            <a:fillRect/>
          </a:stretch>
        </p:blipFill>
        <p:spPr>
          <a:xfrm>
            <a:off x="457200" y="3619500"/>
            <a:ext cx="7924800" cy="1007952"/>
          </a:xfrm>
          <a:prstGeom prst="rect">
            <a:avLst/>
          </a:prstGeom>
        </p:spPr>
      </p:pic>
    </p:spTree>
    <p:extLst>
      <p:ext uri="{BB962C8B-B14F-4D97-AF65-F5344CB8AC3E}">
        <p14:creationId xmlns:p14="http://schemas.microsoft.com/office/powerpoint/2010/main" val="4062194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5CF9-4026-4624-9E7B-68448AC16A32}"/>
              </a:ext>
            </a:extLst>
          </p:cNvPr>
          <p:cNvSpPr>
            <a:spLocks noGrp="1"/>
          </p:cNvSpPr>
          <p:nvPr>
            <p:ph type="title"/>
          </p:nvPr>
        </p:nvSpPr>
        <p:spPr/>
        <p:txBody>
          <a:bodyPr/>
          <a:lstStyle/>
          <a:p>
            <a:r>
              <a:rPr lang="en-US" dirty="0"/>
              <a:t>Safeguards</a:t>
            </a:r>
          </a:p>
        </p:txBody>
      </p:sp>
      <p:sp>
        <p:nvSpPr>
          <p:cNvPr id="3" name="Content Placeholder 2">
            <a:extLst>
              <a:ext uri="{FF2B5EF4-FFF2-40B4-BE49-F238E27FC236}">
                <a16:creationId xmlns:a16="http://schemas.microsoft.com/office/drawing/2014/main" id="{DB23F843-9938-409E-985A-3AC157EAF300}"/>
              </a:ext>
            </a:extLst>
          </p:cNvPr>
          <p:cNvSpPr>
            <a:spLocks noGrp="1"/>
          </p:cNvSpPr>
          <p:nvPr>
            <p:ph idx="1"/>
          </p:nvPr>
        </p:nvSpPr>
        <p:spPr/>
        <p:txBody>
          <a:bodyPr/>
          <a:lstStyle/>
          <a:p>
            <a:r>
              <a:rPr lang="en-US" dirty="0"/>
              <a:t>Generally, the hardware/robotics guys are better at it…</a:t>
            </a:r>
          </a:p>
          <a:p>
            <a:pPr lvl="1"/>
            <a:r>
              <a:rPr lang="en-US" dirty="0"/>
              <a:t>Industrial robots have multiple layers of safeguards to prevent damage to people and facilities…</a:t>
            </a:r>
          </a:p>
          <a:p>
            <a:r>
              <a:rPr lang="en-US" dirty="0"/>
              <a:t>So encode </a:t>
            </a:r>
            <a:r>
              <a:rPr lang="en-US" i="1" dirty="0"/>
              <a:t>safeguards</a:t>
            </a:r>
            <a:r>
              <a:rPr lang="en-US" dirty="0"/>
              <a:t> in software</a:t>
            </a:r>
          </a:p>
          <a:p>
            <a:pPr lvl="1"/>
            <a:r>
              <a:rPr lang="en-US" dirty="0"/>
              <a:t>If 80% of system is suddenly gone, it is probably </a:t>
            </a:r>
            <a:r>
              <a:rPr lang="en-US" i="1" dirty="0"/>
              <a:t>you</a:t>
            </a:r>
            <a:r>
              <a:rPr lang="en-US" dirty="0"/>
              <a:t> that observes a distorted version of the world</a:t>
            </a:r>
          </a:p>
          <a:p>
            <a:pPr lvl="1"/>
            <a:r>
              <a:rPr lang="en-US" dirty="0"/>
              <a:t>If gap between observed and desired state is large, ask for human intervention/confirmation</a:t>
            </a:r>
          </a:p>
          <a:p>
            <a:pPr lvl="1"/>
            <a:r>
              <a:rPr lang="en-US" dirty="0"/>
              <a:t>Hysteresis: </a:t>
            </a:r>
          </a:p>
          <a:p>
            <a:pPr lvl="2"/>
            <a:r>
              <a:rPr lang="en-US" dirty="0"/>
              <a:t>Start VMs quickly, stop them slowly.</a:t>
            </a:r>
          </a:p>
          <a:p>
            <a:pPr lvl="2"/>
            <a:r>
              <a:rPr lang="en-US" dirty="0"/>
              <a:t>VMs takes time to start handling load, so do not start another one 10ms after – even if you see load not decreasing right now…</a:t>
            </a:r>
          </a:p>
        </p:txBody>
      </p:sp>
      <p:sp>
        <p:nvSpPr>
          <p:cNvPr id="4" name="Date Placeholder 3">
            <a:extLst>
              <a:ext uri="{FF2B5EF4-FFF2-40B4-BE49-F238E27FC236}">
                <a16:creationId xmlns:a16="http://schemas.microsoft.com/office/drawing/2014/main" id="{04B5686B-FD90-4011-A208-4A4A3AC07256}"/>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0B0DBCE8-A2E3-4E68-ACAF-2F3586819C7A}"/>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A00EC7F9-B417-47A3-AB26-ACC708D2E3C7}"/>
              </a:ext>
            </a:extLst>
          </p:cNvPr>
          <p:cNvSpPr>
            <a:spLocks noGrp="1"/>
          </p:cNvSpPr>
          <p:nvPr>
            <p:ph type="sldNum" sz="quarter" idx="12"/>
          </p:nvPr>
        </p:nvSpPr>
        <p:spPr/>
        <p:txBody>
          <a:bodyPr/>
          <a:lstStyle/>
          <a:p>
            <a:pPr>
              <a:defRPr/>
            </a:pPr>
            <a:fld id="{40390516-8E9A-4341-B9BC-EA7123011609}" type="slidenum">
              <a:rPr lang="en-US" smtClean="0"/>
              <a:pPr>
                <a:defRPr/>
              </a:pPr>
              <a:t>49</a:t>
            </a:fld>
            <a:endParaRPr lang="en-US"/>
          </a:p>
        </p:txBody>
      </p:sp>
      <p:sp>
        <p:nvSpPr>
          <p:cNvPr id="7" name="Rectangle 6">
            <a:extLst>
              <a:ext uri="{FF2B5EF4-FFF2-40B4-BE49-F238E27FC236}">
                <a16:creationId xmlns:a16="http://schemas.microsoft.com/office/drawing/2014/main" id="{FF99E76F-F8F7-4D13-9ED6-370FC48DC703}"/>
              </a:ext>
            </a:extLst>
          </p:cNvPr>
          <p:cNvSpPr/>
          <p:nvPr/>
        </p:nvSpPr>
        <p:spPr>
          <a:xfrm>
            <a:off x="5791200" y="2019300"/>
            <a:ext cx="2895600" cy="4572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a:t>The </a:t>
            </a:r>
            <a:r>
              <a:rPr lang="en-US" smtClean="0"/>
              <a:t>Governor </a:t>
            </a:r>
            <a:r>
              <a:rPr lang="en-US" dirty="0"/>
              <a:t>Pattern</a:t>
            </a:r>
          </a:p>
        </p:txBody>
      </p:sp>
    </p:spTree>
    <p:extLst>
      <p:ext uri="{BB962C8B-B14F-4D97-AF65-F5344CB8AC3E}">
        <p14:creationId xmlns:p14="http://schemas.microsoft.com/office/powerpoint/2010/main" val="103986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5</a:t>
            </a:fld>
            <a:endParaRPr lang="en-US"/>
          </a:p>
        </p:txBody>
      </p:sp>
      <p:pic>
        <p:nvPicPr>
          <p:cNvPr id="2050" name="Picture 2" descr="D:\proj\Cloud-E15\slidelab\mit-ne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8" y="735541"/>
            <a:ext cx="3802062" cy="26420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proj\Cloud-E15\slidelab\researchg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490" y="889001"/>
            <a:ext cx="448337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proj\Cloud-E15\slidelab\svn-out-of-dis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39" y="3429001"/>
            <a:ext cx="3441139" cy="171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8147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270000"/>
            <a:ext cx="8534400" cy="10541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35842" name="Title 1"/>
          <p:cNvSpPr>
            <a:spLocks noGrp="1"/>
          </p:cNvSpPr>
          <p:nvPr>
            <p:ph type="title"/>
          </p:nvPr>
        </p:nvSpPr>
        <p:spPr/>
        <p:txBody>
          <a:bodyPr/>
          <a:lstStyle/>
          <a:p>
            <a:r>
              <a:rPr lang="en-US" altLang="da-DK" noProof="0" dirty="0"/>
              <a:t>Slow Responses</a:t>
            </a:r>
          </a:p>
        </p:txBody>
      </p:sp>
      <p:sp>
        <p:nvSpPr>
          <p:cNvPr id="35843" name="Content Placeholder 2"/>
          <p:cNvSpPr>
            <a:spLocks noGrp="1"/>
          </p:cNvSpPr>
          <p:nvPr>
            <p:ph idx="1"/>
          </p:nvPr>
        </p:nvSpPr>
        <p:spPr/>
        <p:txBody>
          <a:bodyPr/>
          <a:lstStyle/>
          <a:p>
            <a:endParaRPr lang="en-US" altLang="da-DK" i="1" noProof="0" dirty="0"/>
          </a:p>
          <a:p>
            <a:r>
              <a:rPr lang="en-US" altLang="da-DK" i="1" noProof="0" dirty="0"/>
              <a:t>Slow Response</a:t>
            </a:r>
            <a:r>
              <a:rPr lang="en-US" altLang="da-DK" noProof="0" dirty="0"/>
              <a:t>: One system part starts to respond slowly</a:t>
            </a:r>
          </a:p>
          <a:p>
            <a:pPr lvl="1"/>
            <a:endParaRPr lang="en-US" altLang="da-DK" noProof="0" dirty="0"/>
          </a:p>
          <a:p>
            <a:pPr lvl="1"/>
            <a:r>
              <a:rPr lang="en-US" altLang="da-DK" noProof="0" dirty="0"/>
              <a:t>Easily triggers a ‘cascading failure’, as depending systems of course also starts responding slowly</a:t>
            </a:r>
          </a:p>
          <a:p>
            <a:pPr lvl="1"/>
            <a:endParaRPr lang="en-US" altLang="da-DK" dirty="0"/>
          </a:p>
          <a:p>
            <a:pPr lvl="1"/>
            <a:r>
              <a:rPr lang="en-US" altLang="da-DK" noProof="0" dirty="0"/>
              <a:t>Example: </a:t>
            </a:r>
          </a:p>
          <a:p>
            <a:pPr lvl="2"/>
            <a:r>
              <a:rPr lang="en-US" altLang="da-DK" noProof="0" dirty="0"/>
              <a:t>Single-threaded </a:t>
            </a:r>
            <a:r>
              <a:rPr lang="en-US" altLang="da-DK" noProof="0" dirty="0" err="1"/>
              <a:t>SkyCave</a:t>
            </a:r>
            <a:r>
              <a:rPr lang="en-US" altLang="da-DK" noProof="0" dirty="0"/>
              <a:t> (‘</a:t>
            </a:r>
            <a:r>
              <a:rPr lang="en-US" altLang="da-DK" noProof="0" dirty="0" err="1"/>
              <a:t>socket.cpf</a:t>
            </a:r>
            <a:r>
              <a:rPr lang="en-US" altLang="da-DK" noProof="0" dirty="0"/>
              <a:t>’)</a:t>
            </a:r>
          </a:p>
          <a:p>
            <a:pPr lvl="2"/>
            <a:r>
              <a:rPr lang="en-US" altLang="da-DK" dirty="0"/>
              <a:t>If user 1 invokes ‘quote’ and it takes 10 minutes to respond…</a:t>
            </a:r>
          </a:p>
          <a:p>
            <a:pPr lvl="2"/>
            <a:r>
              <a:rPr lang="en-US" altLang="da-DK" noProof="0" dirty="0"/>
              <a:t>Then what will user 2, 3, 4, … experience?</a:t>
            </a:r>
          </a:p>
          <a:p>
            <a:endParaRPr lang="en-US" altLang="da-DK" i="1" noProof="0" dirty="0"/>
          </a:p>
          <a:p>
            <a:endParaRPr lang="en-US" altLang="da-DK" i="1" noProof="0" dirty="0"/>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0A2D1AE2-B121-400F-B746-32D66EFCE99D}" type="slidenum">
              <a:rPr lang="en-US" smtClean="0"/>
              <a:pPr>
                <a:defRPr/>
              </a:pPr>
              <a:t>50</a:t>
            </a:fld>
            <a:endParaRPr lang="en-US"/>
          </a:p>
        </p:txBody>
      </p:sp>
    </p:spTree>
    <p:extLst>
      <p:ext uri="{BB962C8B-B14F-4D97-AF65-F5344CB8AC3E}">
        <p14:creationId xmlns:p14="http://schemas.microsoft.com/office/powerpoint/2010/main" val="40155808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270000"/>
            <a:ext cx="8458200" cy="11430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36866" name="Title 1"/>
          <p:cNvSpPr>
            <a:spLocks noGrp="1"/>
          </p:cNvSpPr>
          <p:nvPr>
            <p:ph type="title"/>
          </p:nvPr>
        </p:nvSpPr>
        <p:spPr/>
        <p:txBody>
          <a:bodyPr/>
          <a:lstStyle/>
          <a:p>
            <a:r>
              <a:rPr lang="en-US" altLang="da-DK" noProof="0" dirty="0"/>
              <a:t>SLA Inversion </a:t>
            </a:r>
            <a:r>
              <a:rPr lang="en-US" altLang="da-DK" baseline="30000" noProof="0" dirty="0"/>
              <a:t>(*)</a:t>
            </a:r>
          </a:p>
        </p:txBody>
      </p:sp>
      <p:sp>
        <p:nvSpPr>
          <p:cNvPr id="36867" name="Content Placeholder 2"/>
          <p:cNvSpPr>
            <a:spLocks noGrp="1"/>
          </p:cNvSpPr>
          <p:nvPr>
            <p:ph idx="1"/>
          </p:nvPr>
        </p:nvSpPr>
        <p:spPr/>
        <p:txBody>
          <a:bodyPr/>
          <a:lstStyle/>
          <a:p>
            <a:endParaRPr lang="en-US" altLang="da-DK" i="1" noProof="0" dirty="0"/>
          </a:p>
          <a:p>
            <a:r>
              <a:rPr lang="en-US" altLang="da-DK" i="1" noProof="0" dirty="0"/>
              <a:t>SLA Inversion: </a:t>
            </a:r>
            <a:r>
              <a:rPr lang="en-US" altLang="da-DK" noProof="0" dirty="0"/>
              <a:t>The best SLA you can offer is the worst SLA of any external software system you depend upon.</a:t>
            </a:r>
          </a:p>
          <a:p>
            <a:endParaRPr lang="en-US" altLang="da-DK" i="1" noProof="0" dirty="0"/>
          </a:p>
          <a:p>
            <a:pPr lvl="1"/>
            <a:r>
              <a:rPr lang="en-US" altLang="da-DK" noProof="0" dirty="0"/>
              <a:t>If your system depends upon service X that offers only 88% availability, how can you promise 99,999%?</a:t>
            </a:r>
          </a:p>
          <a:p>
            <a:pPr lvl="1"/>
            <a:endParaRPr lang="en-US" altLang="da-DK" dirty="0"/>
          </a:p>
          <a:p>
            <a:pPr lvl="1"/>
            <a:r>
              <a:rPr lang="en-US" altLang="da-DK" dirty="0"/>
              <a:t>Example: The cookie service I relied upon had very low availability…</a:t>
            </a:r>
          </a:p>
          <a:p>
            <a:endParaRPr lang="en-US" altLang="da-DK" sz="1800" dirty="0"/>
          </a:p>
          <a:p>
            <a:r>
              <a:rPr lang="en-US" altLang="da-DK" sz="1800" dirty="0"/>
              <a:t>(*) Removed from his second edition…</a:t>
            </a:r>
            <a:endParaRPr lang="en-US" altLang="da-DK" sz="1800" noProof="0" dirty="0"/>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65A09373-4794-45C3-8C5C-CABF7F7BC2BA}" type="slidenum">
              <a:rPr lang="en-US" smtClean="0"/>
              <a:pPr>
                <a:defRPr/>
              </a:pPr>
              <a:t>51</a:t>
            </a:fld>
            <a:endParaRPr lang="en-US"/>
          </a:p>
        </p:txBody>
      </p:sp>
    </p:spTree>
    <p:extLst>
      <p:ext uri="{BB962C8B-B14F-4D97-AF65-F5344CB8AC3E}">
        <p14:creationId xmlns:p14="http://schemas.microsoft.com/office/powerpoint/2010/main" val="40883946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409700"/>
            <a:ext cx="8534400" cy="8255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37890" name="Title 1"/>
          <p:cNvSpPr>
            <a:spLocks noGrp="1"/>
          </p:cNvSpPr>
          <p:nvPr>
            <p:ph type="title"/>
          </p:nvPr>
        </p:nvSpPr>
        <p:spPr/>
        <p:txBody>
          <a:bodyPr/>
          <a:lstStyle/>
          <a:p>
            <a:r>
              <a:rPr lang="en-US" altLang="da-DK" noProof="0" dirty="0"/>
              <a:t>Unbounded Result Sets</a:t>
            </a:r>
          </a:p>
        </p:txBody>
      </p:sp>
      <p:sp>
        <p:nvSpPr>
          <p:cNvPr id="37891" name="Content Placeholder 2"/>
          <p:cNvSpPr>
            <a:spLocks noGrp="1"/>
          </p:cNvSpPr>
          <p:nvPr>
            <p:ph idx="1"/>
          </p:nvPr>
        </p:nvSpPr>
        <p:spPr/>
        <p:txBody>
          <a:bodyPr/>
          <a:lstStyle/>
          <a:p>
            <a:endParaRPr lang="en-US" altLang="da-DK" i="1" noProof="0" dirty="0"/>
          </a:p>
          <a:p>
            <a:r>
              <a:rPr lang="en-US" altLang="da-DK" i="1" noProof="0" dirty="0"/>
              <a:t>Unbounded Result Sets:</a:t>
            </a:r>
            <a:r>
              <a:rPr lang="en-US" altLang="da-DK" noProof="0" dirty="0"/>
              <a:t> Queries may return many more elements than expected</a:t>
            </a:r>
          </a:p>
          <a:p>
            <a:endParaRPr lang="en-US" altLang="da-DK" i="1" noProof="0" dirty="0"/>
          </a:p>
          <a:p>
            <a:pPr lvl="1"/>
            <a:r>
              <a:rPr lang="en-US" altLang="da-DK" noProof="0" dirty="0"/>
              <a:t>Query, loop-over-elements</a:t>
            </a:r>
          </a:p>
          <a:p>
            <a:pPr lvl="1"/>
            <a:r>
              <a:rPr lang="en-US" altLang="da-DK" noProof="0" dirty="0"/>
              <a:t>Works well with 230 elements, but 5.000.000 ?</a:t>
            </a:r>
          </a:p>
          <a:p>
            <a:pPr lvl="1"/>
            <a:r>
              <a:rPr lang="da-DK" altLang="da-DK" noProof="0" dirty="0"/>
              <a:t>And the </a:t>
            </a:r>
            <a:r>
              <a:rPr lang="da-DK" altLang="da-DK" noProof="0" dirty="0" err="1"/>
              <a:t>result</a:t>
            </a:r>
            <a:r>
              <a:rPr lang="da-DK" altLang="da-DK" noProof="0" dirty="0"/>
              <a:t>?</a:t>
            </a:r>
          </a:p>
          <a:p>
            <a:pPr lvl="2"/>
            <a:r>
              <a:rPr lang="da-DK" altLang="da-DK" dirty="0"/>
              <a:t>Ressource </a:t>
            </a:r>
            <a:r>
              <a:rPr lang="da-DK" altLang="da-DK" dirty="0" err="1"/>
              <a:t>strain</a:t>
            </a:r>
            <a:r>
              <a:rPr lang="da-DK" altLang="da-DK" dirty="0"/>
              <a:t>, </a:t>
            </a:r>
            <a:r>
              <a:rPr lang="da-DK" altLang="da-DK" dirty="0" err="1"/>
              <a:t>slow</a:t>
            </a:r>
            <a:r>
              <a:rPr lang="da-DK" altLang="da-DK" dirty="0"/>
              <a:t> </a:t>
            </a:r>
            <a:r>
              <a:rPr lang="da-DK" altLang="da-DK" dirty="0" err="1"/>
              <a:t>response</a:t>
            </a:r>
            <a:r>
              <a:rPr lang="da-DK" altLang="da-DK" dirty="0"/>
              <a:t>, </a:t>
            </a:r>
            <a:r>
              <a:rPr lang="da-DK" altLang="da-DK" dirty="0" err="1"/>
              <a:t>cascading</a:t>
            </a:r>
            <a:r>
              <a:rPr lang="da-DK" altLang="da-DK" dirty="0"/>
              <a:t> </a:t>
            </a:r>
            <a:r>
              <a:rPr lang="da-DK" altLang="da-DK" dirty="0" err="1"/>
              <a:t>failure</a:t>
            </a:r>
            <a:r>
              <a:rPr lang="da-DK" altLang="da-DK" dirty="0"/>
              <a:t>, …</a:t>
            </a:r>
          </a:p>
          <a:p>
            <a:pPr lvl="1"/>
            <a:endParaRPr lang="da-DK" altLang="da-DK" noProof="0" dirty="0"/>
          </a:p>
          <a:p>
            <a:pPr lvl="1"/>
            <a:r>
              <a:rPr lang="da-DK" altLang="da-DK" dirty="0" err="1"/>
              <a:t>Always</a:t>
            </a:r>
            <a:r>
              <a:rPr lang="da-DK" altLang="da-DK" dirty="0"/>
              <a:t> </a:t>
            </a:r>
            <a:r>
              <a:rPr lang="da-DK" altLang="da-DK" dirty="0" err="1"/>
              <a:t>query</a:t>
            </a:r>
            <a:r>
              <a:rPr lang="da-DK" altLang="da-DK" dirty="0"/>
              <a:t> with a limit !</a:t>
            </a:r>
            <a:endParaRPr lang="en-US" altLang="da-DK" noProof="0" dirty="0"/>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79B70C76-657D-4B0A-A296-8589143CD927}" type="slidenum">
              <a:rPr lang="en-US" smtClean="0"/>
              <a:pPr>
                <a:defRPr/>
              </a:pPr>
              <a:t>52</a:t>
            </a:fld>
            <a:endParaRPr lang="en-US"/>
          </a:p>
        </p:txBody>
      </p:sp>
    </p:spTree>
    <p:extLst>
      <p:ext uri="{BB962C8B-B14F-4D97-AF65-F5344CB8AC3E}">
        <p14:creationId xmlns:p14="http://schemas.microsoft.com/office/powerpoint/2010/main" val="3672653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3046345"/>
            <a:ext cx="8610600" cy="838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7" name="Rectangle 6"/>
          <p:cNvSpPr/>
          <p:nvPr/>
        </p:nvSpPr>
        <p:spPr>
          <a:xfrm>
            <a:off x="228600" y="1409700"/>
            <a:ext cx="8686800" cy="1143000"/>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da-DK" dirty="0"/>
              <a:t>A </a:t>
            </a:r>
            <a:r>
              <a:rPr lang="da-DK" dirty="0" err="1"/>
              <a:t>Similar</a:t>
            </a:r>
            <a:r>
              <a:rPr lang="da-DK" dirty="0"/>
              <a:t> </a:t>
            </a:r>
            <a:r>
              <a:rPr lang="da-DK" dirty="0" err="1"/>
              <a:t>AntiPattern</a:t>
            </a:r>
            <a:endParaRPr lang="en-US" dirty="0"/>
          </a:p>
        </p:txBody>
      </p:sp>
      <p:sp>
        <p:nvSpPr>
          <p:cNvPr id="3" name="Content Placeholder 2"/>
          <p:cNvSpPr>
            <a:spLocks noGrp="1"/>
          </p:cNvSpPr>
          <p:nvPr>
            <p:ph idx="1"/>
          </p:nvPr>
        </p:nvSpPr>
        <p:spPr/>
        <p:txBody>
          <a:bodyPr/>
          <a:lstStyle/>
          <a:p>
            <a:r>
              <a:rPr lang="en-US" i="1" dirty="0"/>
              <a:t>Not mentioned by </a:t>
            </a:r>
            <a:r>
              <a:rPr lang="en-US" i="1" dirty="0" err="1"/>
              <a:t>Nygard</a:t>
            </a:r>
            <a:r>
              <a:rPr lang="en-US" i="1" dirty="0"/>
              <a:t> directly, but</a:t>
            </a:r>
          </a:p>
          <a:p>
            <a:r>
              <a:rPr lang="en-US" altLang="en-US" i="1" dirty="0">
                <a:latin typeface="Arial" charset="0"/>
                <a:cs typeface="Arial" charset="0"/>
              </a:rPr>
              <a:t>Steady state: </a:t>
            </a:r>
            <a:r>
              <a:rPr lang="en-US" altLang="en-US" dirty="0">
                <a:latin typeface="Arial" charset="0"/>
                <a:cs typeface="Arial" charset="0"/>
              </a:rPr>
              <a:t>For every mechanism that accumulate resources, some other mechanism must recycle that resource.</a:t>
            </a:r>
          </a:p>
          <a:p>
            <a:r>
              <a:rPr lang="en-US" altLang="en-US" dirty="0">
                <a:latin typeface="Arial" charset="0"/>
                <a:cs typeface="Arial" charset="0"/>
              </a:rPr>
              <a:t>Then we must also have </a:t>
            </a:r>
            <a:r>
              <a:rPr lang="en-US" altLang="en-US" dirty="0" err="1">
                <a:latin typeface="Arial" charset="0"/>
                <a:cs typeface="Arial" charset="0"/>
              </a:rPr>
              <a:t>AntiPattern</a:t>
            </a:r>
            <a:endParaRPr lang="en-US" altLang="en-US" dirty="0">
              <a:latin typeface="Arial" charset="0"/>
              <a:cs typeface="Arial" charset="0"/>
            </a:endParaRPr>
          </a:p>
          <a:p>
            <a:r>
              <a:rPr lang="en-US" altLang="en-US" i="1" dirty="0">
                <a:latin typeface="Arial" charset="0"/>
                <a:cs typeface="Arial" charset="0"/>
              </a:rPr>
              <a:t>Unsteady state: </a:t>
            </a:r>
            <a:r>
              <a:rPr lang="en-US" altLang="en-US" dirty="0">
                <a:latin typeface="Arial" charset="0"/>
                <a:cs typeface="Arial" charset="0"/>
              </a:rPr>
              <a:t>One or more mechanisms exist, that does not recycle resources but keeps accumulating them</a:t>
            </a:r>
            <a:endParaRPr lang="en-US" altLang="en-US" i="1" dirty="0">
              <a:latin typeface="Arial" charset="0"/>
              <a:cs typeface="Arial" charset="0"/>
            </a:endParaRPr>
          </a:p>
          <a:p>
            <a:endParaRPr lang="en-US" i="1" dirty="0"/>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53</a:t>
            </a:fld>
            <a:endParaRPr lang="en-US"/>
          </a:p>
        </p:txBody>
      </p:sp>
    </p:spTree>
    <p:extLst>
      <p:ext uri="{BB962C8B-B14F-4D97-AF65-F5344CB8AC3E}">
        <p14:creationId xmlns:p14="http://schemas.microsoft.com/office/powerpoint/2010/main" val="2648439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da-DK" noProof="0" dirty="0"/>
              <a:t>Summary </a:t>
            </a:r>
            <a:r>
              <a:rPr lang="en-US" altLang="da-DK" baseline="30000" noProof="0" dirty="0"/>
              <a:t>(*)</a:t>
            </a:r>
          </a:p>
        </p:txBody>
      </p:sp>
      <p:sp>
        <p:nvSpPr>
          <p:cNvPr id="4" name="Date Placeholder 3"/>
          <p:cNvSpPr>
            <a:spLocks noGrp="1"/>
          </p:cNvSpPr>
          <p:nvPr>
            <p:ph type="dt" sz="quarter"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B97C1598-E128-4B0E-B2B2-93BA68B113C9}" type="slidenum">
              <a:rPr lang="en-US" smtClean="0"/>
              <a:pPr>
                <a:defRPr/>
              </a:pPr>
              <a:t>54</a:t>
            </a:fld>
            <a:endParaRPr lang="en-US"/>
          </a:p>
        </p:txBody>
      </p:sp>
      <p:pic>
        <p:nvPicPr>
          <p:cNvPr id="3891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61761"/>
            <a:ext cx="5638800" cy="4753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0075832E-AADD-48EC-8DE7-B8ED479DBD3D}"/>
              </a:ext>
            </a:extLst>
          </p:cNvPr>
          <p:cNvSpPr/>
          <p:nvPr/>
        </p:nvSpPr>
        <p:spPr>
          <a:xfrm>
            <a:off x="7239000" y="3086100"/>
            <a:ext cx="1295400" cy="3810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First Ed.</a:t>
            </a:r>
          </a:p>
        </p:txBody>
      </p:sp>
    </p:spTree>
    <p:extLst>
      <p:ext uri="{BB962C8B-B14F-4D97-AF65-F5344CB8AC3E}">
        <p14:creationId xmlns:p14="http://schemas.microsoft.com/office/powerpoint/2010/main" val="47487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6</a:t>
            </a:fld>
            <a:endParaRPr lang="en-US"/>
          </a:p>
        </p:txBody>
      </p:sp>
      <p:pic>
        <p:nvPicPr>
          <p:cNvPr id="3074" name="Picture 2" descr="D:\proj\Cloud-E15\slidelab\githu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79500"/>
            <a:ext cx="4376924" cy="32385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proj\Cloud-E15\slidelab\docker-d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17500"/>
            <a:ext cx="4243802" cy="24632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proj\Cloud-E15\slidelab\incident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984500"/>
            <a:ext cx="3502025" cy="2299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39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4201-354E-437D-B06C-DA0DB9899EB6}"/>
              </a:ext>
            </a:extLst>
          </p:cNvPr>
          <p:cNvSpPr>
            <a:spLocks noGrp="1"/>
          </p:cNvSpPr>
          <p:nvPr>
            <p:ph type="title"/>
          </p:nvPr>
        </p:nvSpPr>
        <p:spPr/>
        <p:txBody>
          <a:bodyPr/>
          <a:lstStyle/>
          <a:p>
            <a:r>
              <a:rPr lang="da-DK" dirty="0"/>
              <a:t>More recent</a:t>
            </a:r>
          </a:p>
        </p:txBody>
      </p:sp>
      <p:pic>
        <p:nvPicPr>
          <p:cNvPr id="8" name="Content Placeholder 7">
            <a:extLst>
              <a:ext uri="{FF2B5EF4-FFF2-40B4-BE49-F238E27FC236}">
                <a16:creationId xmlns:a16="http://schemas.microsoft.com/office/drawing/2014/main" id="{D2A68BBF-D905-4F56-A3D1-50610269DC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557" y="978959"/>
            <a:ext cx="6291711" cy="4318000"/>
          </a:xfrm>
        </p:spPr>
      </p:pic>
      <p:sp>
        <p:nvSpPr>
          <p:cNvPr id="4" name="Date Placeholder 3">
            <a:extLst>
              <a:ext uri="{FF2B5EF4-FFF2-40B4-BE49-F238E27FC236}">
                <a16:creationId xmlns:a16="http://schemas.microsoft.com/office/drawing/2014/main" id="{9EF94F5A-C390-4CE8-AA0B-060289034C26}"/>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DEAF9BE1-62FF-4EA8-A701-FE75E6B12C92}"/>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4AFA1239-28C3-4CCF-ABF8-D4CF428DC2EA}"/>
              </a:ext>
            </a:extLst>
          </p:cNvPr>
          <p:cNvSpPr>
            <a:spLocks noGrp="1"/>
          </p:cNvSpPr>
          <p:nvPr>
            <p:ph type="sldNum" sz="quarter" idx="12"/>
          </p:nvPr>
        </p:nvSpPr>
        <p:spPr/>
        <p:txBody>
          <a:bodyPr/>
          <a:lstStyle/>
          <a:p>
            <a:pPr>
              <a:defRPr/>
            </a:pPr>
            <a:fld id="{40390516-8E9A-4341-B9BC-EA7123011609}" type="slidenum">
              <a:rPr lang="en-US" smtClean="0"/>
              <a:pPr>
                <a:defRPr/>
              </a:pPr>
              <a:t>7</a:t>
            </a:fld>
            <a:endParaRPr lang="en-US"/>
          </a:p>
        </p:txBody>
      </p:sp>
      <p:pic>
        <p:nvPicPr>
          <p:cNvPr id="7" name="Picture 6">
            <a:extLst>
              <a:ext uri="{FF2B5EF4-FFF2-40B4-BE49-F238E27FC236}">
                <a16:creationId xmlns:a16="http://schemas.microsoft.com/office/drawing/2014/main" id="{D073FDD1-5A1F-4952-BEAE-C341C3DE4C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1730" y="1878612"/>
            <a:ext cx="1865070" cy="3317337"/>
          </a:xfrm>
          <a:prstGeom prst="rect">
            <a:avLst/>
          </a:prstGeom>
        </p:spPr>
      </p:pic>
      <p:pic>
        <p:nvPicPr>
          <p:cNvPr id="9" name="Picture 8">
            <a:extLst>
              <a:ext uri="{FF2B5EF4-FFF2-40B4-BE49-F238E27FC236}">
                <a16:creationId xmlns:a16="http://schemas.microsoft.com/office/drawing/2014/main" id="{871D3D4A-AC42-405E-B0AA-2B46D24F84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8681" y="2038565"/>
            <a:ext cx="1685212" cy="299743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C3465572-F504-46B1-93CE-FF642F3359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8487" y="3037418"/>
            <a:ext cx="1392335" cy="2476500"/>
          </a:xfrm>
          <a:prstGeom prst="rect">
            <a:avLst/>
          </a:prstGeom>
        </p:spPr>
      </p:pic>
    </p:spTree>
    <p:extLst>
      <p:ext uri="{BB962C8B-B14F-4D97-AF65-F5344CB8AC3E}">
        <p14:creationId xmlns:p14="http://schemas.microsoft.com/office/powerpoint/2010/main" val="587403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DK"/>
          </a:p>
        </p:txBody>
      </p:sp>
      <p:sp>
        <p:nvSpPr>
          <p:cNvPr id="3" name="Content Placeholder 2"/>
          <p:cNvSpPr>
            <a:spLocks noGrp="1"/>
          </p:cNvSpPr>
          <p:nvPr>
            <p:ph idx="1"/>
          </p:nvPr>
        </p:nvSpPr>
        <p:spPr/>
        <p:txBody>
          <a:bodyPr/>
          <a:lstStyle/>
          <a:p>
            <a:endParaRPr lang="da-DK"/>
          </a:p>
        </p:txBody>
      </p:sp>
      <p:sp>
        <p:nvSpPr>
          <p:cNvPr id="4" name="Date Placeholder 3"/>
          <p:cNvSpPr>
            <a:spLocks noGrp="1"/>
          </p:cNvSpPr>
          <p:nvPr>
            <p:ph type="dt" sz="half" idx="10"/>
          </p:nvPr>
        </p:nvSpPr>
        <p:spPr/>
        <p:txBody>
          <a:bodyPr/>
          <a:lstStyle/>
          <a:p>
            <a:pPr>
              <a:defRPr/>
            </a:pPr>
            <a:r>
              <a:rPr lang="en-US" smtClean="0"/>
              <a:t>CS@AU</a:t>
            </a:r>
            <a:endParaRPr lang="en-US"/>
          </a:p>
        </p:txBody>
      </p:sp>
      <p:sp>
        <p:nvSpPr>
          <p:cNvPr id="5" name="Footer Placeholder 4"/>
          <p:cNvSpPr>
            <a:spLocks noGrp="1"/>
          </p:cNvSpPr>
          <p:nvPr>
            <p:ph type="ftr" sz="quarter" idx="11"/>
          </p:nvPr>
        </p:nvSpPr>
        <p:spPr/>
        <p:txBody>
          <a:bodyPr/>
          <a:lstStyle/>
          <a:p>
            <a:pPr>
              <a:defRPr/>
            </a:pPr>
            <a:r>
              <a:rPr lang="en-US" smtClean="0"/>
              <a:t>Henrik Bærbak Christensen</a:t>
            </a:r>
            <a:endParaRPr lang="en-US"/>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8</a:t>
            </a:fld>
            <a:endParaRPr lang="en-US"/>
          </a:p>
        </p:txBody>
      </p:sp>
      <p:pic>
        <p:nvPicPr>
          <p:cNvPr id="1026" name="Picture 2"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3081" y="165365"/>
            <a:ext cx="5983719"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459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D279-E958-4AAA-95C6-CD858CF5EE7C}"/>
              </a:ext>
            </a:extLst>
          </p:cNvPr>
          <p:cNvSpPr>
            <a:spLocks noGrp="1"/>
          </p:cNvSpPr>
          <p:nvPr>
            <p:ph type="title"/>
          </p:nvPr>
        </p:nvSpPr>
        <p:spPr/>
        <p:txBody>
          <a:bodyPr/>
          <a:lstStyle/>
          <a:p>
            <a:r>
              <a:rPr lang="en-US" dirty="0"/>
              <a:t>And</a:t>
            </a:r>
          </a:p>
        </p:txBody>
      </p:sp>
      <p:sp>
        <p:nvSpPr>
          <p:cNvPr id="3" name="Content Placeholder 2">
            <a:extLst>
              <a:ext uri="{FF2B5EF4-FFF2-40B4-BE49-F238E27FC236}">
                <a16:creationId xmlns:a16="http://schemas.microsoft.com/office/drawing/2014/main" id="{B2960DCC-D0FA-4418-9C26-C436B2F9D468}"/>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AFD549D0-D56B-4239-86DB-8FFDF2651924}"/>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70725B24-5332-4C8A-BFFD-FA1D959D30FA}"/>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3F299027-A1F8-45B2-9792-539EED657E74}"/>
              </a:ext>
            </a:extLst>
          </p:cNvPr>
          <p:cNvSpPr>
            <a:spLocks noGrp="1"/>
          </p:cNvSpPr>
          <p:nvPr>
            <p:ph type="sldNum" sz="quarter" idx="12"/>
          </p:nvPr>
        </p:nvSpPr>
        <p:spPr/>
        <p:txBody>
          <a:bodyPr/>
          <a:lstStyle/>
          <a:p>
            <a:pPr>
              <a:defRPr/>
            </a:pPr>
            <a:fld id="{40390516-8E9A-4341-B9BC-EA7123011609}" type="slidenum">
              <a:rPr lang="en-US" smtClean="0"/>
              <a:pPr>
                <a:defRPr/>
              </a:pPr>
              <a:t>9</a:t>
            </a:fld>
            <a:endParaRPr lang="en-US"/>
          </a:p>
        </p:txBody>
      </p:sp>
      <p:pic>
        <p:nvPicPr>
          <p:cNvPr id="8" name="Picture 7">
            <a:extLst>
              <a:ext uri="{FF2B5EF4-FFF2-40B4-BE49-F238E27FC236}">
                <a16:creationId xmlns:a16="http://schemas.microsoft.com/office/drawing/2014/main" id="{BD7B6E24-FADC-4E27-93FD-E95216AF145E}"/>
              </a:ext>
            </a:extLst>
          </p:cNvPr>
          <p:cNvPicPr>
            <a:picLocks noChangeAspect="1"/>
          </p:cNvPicPr>
          <p:nvPr/>
        </p:nvPicPr>
        <p:blipFill>
          <a:blip r:embed="rId2"/>
          <a:stretch>
            <a:fillRect/>
          </a:stretch>
        </p:blipFill>
        <p:spPr>
          <a:xfrm>
            <a:off x="1447800" y="952500"/>
            <a:ext cx="6557758" cy="4723719"/>
          </a:xfrm>
          <a:prstGeom prst="rect">
            <a:avLst/>
          </a:prstGeom>
        </p:spPr>
      </p:pic>
    </p:spTree>
    <p:extLst>
      <p:ext uri="{BB962C8B-B14F-4D97-AF65-F5344CB8AC3E}">
        <p14:creationId xmlns:p14="http://schemas.microsoft.com/office/powerpoint/2010/main" val="4288506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C00000"/>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TotalTime>
  <Words>3418</Words>
  <Application>Microsoft Office PowerPoint</Application>
  <PresentationFormat>On-screen Show (16:10)</PresentationFormat>
  <Paragraphs>568</Paragraphs>
  <Slides>54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MS PGothic</vt:lpstr>
      <vt:lpstr>Arial</vt:lpstr>
      <vt:lpstr>Calibri</vt:lpstr>
      <vt:lpstr>Wingdings</vt:lpstr>
      <vt:lpstr>Office Theme</vt:lpstr>
      <vt:lpstr>Microservices and DevOps</vt:lpstr>
      <vt:lpstr>Release It!</vt:lpstr>
      <vt:lpstr>Punch line…</vt:lpstr>
      <vt:lpstr>About a half year of ‘ups’</vt:lpstr>
      <vt:lpstr>PowerPoint Presentation</vt:lpstr>
      <vt:lpstr>PowerPoint Presentation</vt:lpstr>
      <vt:lpstr>More recent</vt:lpstr>
      <vt:lpstr>PowerPoint Presentation</vt:lpstr>
      <vt:lpstr>And</vt:lpstr>
      <vt:lpstr>Akin to Nygard §1</vt:lpstr>
      <vt:lpstr>Another one</vt:lpstr>
      <vt:lpstr>Definitions</vt:lpstr>
      <vt:lpstr>Definitions</vt:lpstr>
      <vt:lpstr>Examples</vt:lpstr>
      <vt:lpstr>Stability</vt:lpstr>
      <vt:lpstr>Compare to Bass, 3rd Ed</vt:lpstr>
      <vt:lpstr>Discussion</vt:lpstr>
      <vt:lpstr>Discussion</vt:lpstr>
      <vt:lpstr>Discussion</vt:lpstr>
      <vt:lpstr>Chain of failure</vt:lpstr>
      <vt:lpstr>Crack analysis</vt:lpstr>
      <vt:lpstr>Examples</vt:lpstr>
      <vt:lpstr>Stability Antipatterns</vt:lpstr>
      <vt:lpstr>Integration Points</vt:lpstr>
      <vt:lpstr>Ex: RabbitMQ Java library</vt:lpstr>
      <vt:lpstr>Integration Points</vt:lpstr>
      <vt:lpstr>Chain Reactions</vt:lpstr>
      <vt:lpstr>Chain Reactions</vt:lpstr>
      <vt:lpstr>Ex: WoW Realms</vt:lpstr>
      <vt:lpstr>Cascading Failures</vt:lpstr>
      <vt:lpstr>Example</vt:lpstr>
      <vt:lpstr>Users</vt:lpstr>
      <vt:lpstr>Users</vt:lpstr>
      <vt:lpstr>Blocked Threads</vt:lpstr>
      <vt:lpstr>Example</vt:lpstr>
      <vt:lpstr>Self-Denial Attacks</vt:lpstr>
      <vt:lpstr>Diablo III Launch May 15, 2012</vt:lpstr>
      <vt:lpstr>Scaling Effects</vt:lpstr>
      <vt:lpstr>Unbalanced Capacities</vt:lpstr>
      <vt:lpstr>Unbalanced Capacities</vt:lpstr>
      <vt:lpstr>All systems have a limit</vt:lpstr>
      <vt:lpstr>Balanced System and Bottleneck Analysis</vt:lpstr>
      <vt:lpstr>Unbalanced Capacities</vt:lpstr>
      <vt:lpstr>Dogpile</vt:lpstr>
      <vt:lpstr>Dogpile</vt:lpstr>
      <vt:lpstr>Dogpile</vt:lpstr>
      <vt:lpstr>Force Multiplier</vt:lpstr>
      <vt:lpstr>Even Swarm</vt:lpstr>
      <vt:lpstr>Safeguards</vt:lpstr>
      <vt:lpstr>Slow Responses</vt:lpstr>
      <vt:lpstr>SLA Inversion (*)</vt:lpstr>
      <vt:lpstr>Unbounded Result Sets</vt:lpstr>
      <vt:lpstr>A Similar AntiPattern</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Stability</dc:title>
  <dc:creator>hbc</dc:creator>
  <cp:lastModifiedBy>Henrik Bærbak Christensen</cp:lastModifiedBy>
  <cp:revision>102</cp:revision>
  <dcterms:created xsi:type="dcterms:W3CDTF">2006-08-16T00:00:00Z</dcterms:created>
  <dcterms:modified xsi:type="dcterms:W3CDTF">2021-11-18T09:57:02Z</dcterms:modified>
</cp:coreProperties>
</file>